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6"/>
  </p:notesMasterIdLst>
  <p:sldIdLst>
    <p:sldId id="259" r:id="rId2"/>
    <p:sldId id="257" r:id="rId3"/>
    <p:sldId id="260" r:id="rId4"/>
    <p:sldId id="261" r:id="rId5"/>
    <p:sldId id="298" r:id="rId6"/>
    <p:sldId id="299" r:id="rId7"/>
    <p:sldId id="262" r:id="rId8"/>
    <p:sldId id="263" r:id="rId9"/>
    <p:sldId id="264" r:id="rId10"/>
    <p:sldId id="265" r:id="rId11"/>
    <p:sldId id="266" r:id="rId12"/>
    <p:sldId id="267" r:id="rId13"/>
    <p:sldId id="300" r:id="rId14"/>
    <p:sldId id="301" r:id="rId15"/>
    <p:sldId id="302" r:id="rId16"/>
    <p:sldId id="303" r:id="rId17"/>
    <p:sldId id="304" r:id="rId18"/>
    <p:sldId id="268" r:id="rId19"/>
    <p:sldId id="269" r:id="rId20"/>
    <p:sldId id="305" r:id="rId21"/>
    <p:sldId id="306" r:id="rId22"/>
    <p:sldId id="307" r:id="rId23"/>
    <p:sldId id="270" r:id="rId24"/>
    <p:sldId id="271" r:id="rId25"/>
    <p:sldId id="272" r:id="rId26"/>
    <p:sldId id="308" r:id="rId27"/>
    <p:sldId id="309" r:id="rId28"/>
    <p:sldId id="310" r:id="rId29"/>
    <p:sldId id="311" r:id="rId30"/>
    <p:sldId id="273" r:id="rId31"/>
    <p:sldId id="312" r:id="rId32"/>
    <p:sldId id="274" r:id="rId33"/>
    <p:sldId id="275" r:id="rId34"/>
    <p:sldId id="276" r:id="rId35"/>
    <p:sldId id="277" r:id="rId36"/>
    <p:sldId id="278" r:id="rId37"/>
    <p:sldId id="279" r:id="rId38"/>
    <p:sldId id="280" r:id="rId39"/>
    <p:sldId id="313" r:id="rId40"/>
    <p:sldId id="314" r:id="rId41"/>
    <p:sldId id="315" r:id="rId42"/>
    <p:sldId id="281" r:id="rId43"/>
    <p:sldId id="282" r:id="rId44"/>
    <p:sldId id="283" r:id="rId45"/>
    <p:sldId id="284" r:id="rId46"/>
    <p:sldId id="285" r:id="rId47"/>
    <p:sldId id="322" r:id="rId48"/>
    <p:sldId id="316" r:id="rId49"/>
    <p:sldId id="317" r:id="rId50"/>
    <p:sldId id="318" r:id="rId51"/>
    <p:sldId id="319" r:id="rId52"/>
    <p:sldId id="320" r:id="rId53"/>
    <p:sldId id="321" r:id="rId54"/>
    <p:sldId id="287" r:id="rId55"/>
    <p:sldId id="288" r:id="rId56"/>
    <p:sldId id="289" r:id="rId57"/>
    <p:sldId id="290" r:id="rId58"/>
    <p:sldId id="291" r:id="rId59"/>
    <p:sldId id="292" r:id="rId60"/>
    <p:sldId id="293" r:id="rId61"/>
    <p:sldId id="294" r:id="rId62"/>
    <p:sldId id="295" r:id="rId63"/>
    <p:sldId id="296" r:id="rId64"/>
    <p:sldId id="297"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DA0D21-5F43-4533-ABDB-BC1AC1BECFCF}">
          <p14:sldIdLst>
            <p14:sldId id="259"/>
            <p14:sldId id="257"/>
            <p14:sldId id="260"/>
            <p14:sldId id="261"/>
            <p14:sldId id="298"/>
            <p14:sldId id="299"/>
            <p14:sldId id="262"/>
            <p14:sldId id="263"/>
            <p14:sldId id="264"/>
            <p14:sldId id="265"/>
            <p14:sldId id="266"/>
            <p14:sldId id="267"/>
            <p14:sldId id="300"/>
            <p14:sldId id="301"/>
            <p14:sldId id="302"/>
            <p14:sldId id="303"/>
            <p14:sldId id="304"/>
            <p14:sldId id="268"/>
            <p14:sldId id="269"/>
            <p14:sldId id="305"/>
            <p14:sldId id="306"/>
            <p14:sldId id="307"/>
            <p14:sldId id="270"/>
            <p14:sldId id="271"/>
            <p14:sldId id="272"/>
            <p14:sldId id="308"/>
            <p14:sldId id="309"/>
            <p14:sldId id="310"/>
            <p14:sldId id="311"/>
            <p14:sldId id="273"/>
            <p14:sldId id="312"/>
            <p14:sldId id="274"/>
            <p14:sldId id="275"/>
            <p14:sldId id="276"/>
            <p14:sldId id="277"/>
            <p14:sldId id="278"/>
            <p14:sldId id="279"/>
            <p14:sldId id="280"/>
            <p14:sldId id="313"/>
            <p14:sldId id="314"/>
            <p14:sldId id="315"/>
            <p14:sldId id="281"/>
            <p14:sldId id="282"/>
            <p14:sldId id="283"/>
            <p14:sldId id="284"/>
            <p14:sldId id="285"/>
            <p14:sldId id="322"/>
            <p14:sldId id="316"/>
            <p14:sldId id="317"/>
            <p14:sldId id="318"/>
            <p14:sldId id="319"/>
            <p14:sldId id="320"/>
            <p14:sldId id="321"/>
            <p14:sldId id="287"/>
            <p14:sldId id="288"/>
            <p14:sldId id="289"/>
            <p14:sldId id="290"/>
            <p14:sldId id="291"/>
            <p14:sldId id="292"/>
            <p14:sldId id="293"/>
            <p14:sldId id="294"/>
            <p14:sldId id="295"/>
            <p14:sldId id="296"/>
            <p14:sldId id="2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76" autoAdjust="0"/>
  </p:normalViewPr>
  <p:slideViewPr>
    <p:cSldViewPr>
      <p:cViewPr varScale="1">
        <p:scale>
          <a:sx n="75" d="100"/>
          <a:sy n="75" d="100"/>
        </p:scale>
        <p:origin x="-12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17780-50B2-4FFE-A53D-5D2AFE03143F}"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70FF4BD7-F119-43AE-B98A-D569DED8612F}">
      <dgm:prSet phldrT="[Text]" custT="1"/>
      <dgm:spPr/>
      <dgm:t>
        <a:bodyPr/>
        <a:lstStyle/>
        <a:p>
          <a:pPr algn="l"/>
          <a:r>
            <a:rPr lang="en-US" sz="2100" dirty="0" smtClean="0">
              <a:solidFill>
                <a:srgbClr val="FFC000"/>
              </a:solidFill>
              <a:latin typeface="Andalus" pitchFamily="18" charset="-78"/>
              <a:cs typeface="Andalus" pitchFamily="18" charset="-78"/>
            </a:rPr>
            <a:t>Nigeria has about 250 ethnic groups. Traditionally the question of the origin of Nigerian major and minor ethnic groups have necessitated to rise of priests, divines or elders in the community recognized for their wisdom, who perform as historians. Traditional historians explain the origin of Nigerian people as descending ancestors from heaven or sudden springing from earth. For the Yoruba's ile-ife was the center of the world and progenitor was Oduduwa. Modern historians of Nigerian past can be grouped into diffusionist and anti-diffusionist.</a:t>
          </a:r>
          <a:endParaRPr lang="en-US" sz="1800" dirty="0"/>
        </a:p>
      </dgm:t>
    </dgm:pt>
    <dgm:pt modelId="{BE0A33EA-4138-4856-84D9-D03C5FA070BF}" type="parTrans" cxnId="{CCA8144C-0E65-4ED8-90FD-9D13BCD5AAAA}">
      <dgm:prSet/>
      <dgm:spPr/>
      <dgm:t>
        <a:bodyPr/>
        <a:lstStyle/>
        <a:p>
          <a:endParaRPr lang="en-US"/>
        </a:p>
      </dgm:t>
    </dgm:pt>
    <dgm:pt modelId="{6C9EB145-2B75-4F02-8151-B3EE2FCEF1A3}" type="sibTrans" cxnId="{CCA8144C-0E65-4ED8-90FD-9D13BCD5AAAA}">
      <dgm:prSet/>
      <dgm:spPr/>
      <dgm:t>
        <a:bodyPr/>
        <a:lstStyle/>
        <a:p>
          <a:endParaRPr lang="en-US"/>
        </a:p>
      </dgm:t>
    </dgm:pt>
    <dgm:pt modelId="{ED1A8075-AD59-4DB3-9F3A-CF55755E5B1B}" type="pres">
      <dgm:prSet presAssocID="{8C617780-50B2-4FFE-A53D-5D2AFE03143F}" presName="Name0" presStyleCnt="0">
        <dgm:presLayoutVars>
          <dgm:chMax/>
          <dgm:chPref/>
          <dgm:dir/>
          <dgm:animLvl val="lvl"/>
        </dgm:presLayoutVars>
      </dgm:prSet>
      <dgm:spPr/>
      <dgm:t>
        <a:bodyPr/>
        <a:lstStyle/>
        <a:p>
          <a:endParaRPr lang="en-US"/>
        </a:p>
      </dgm:t>
    </dgm:pt>
    <dgm:pt modelId="{214C9D2A-3160-453F-BD7A-03AE4DAA5A8D}" type="pres">
      <dgm:prSet presAssocID="{70FF4BD7-F119-43AE-B98A-D569DED8612F}" presName="composite" presStyleCnt="0"/>
      <dgm:spPr/>
    </dgm:pt>
    <dgm:pt modelId="{BE69FF10-5B31-40D5-82DE-E7DA8B8A569F}" type="pres">
      <dgm:prSet presAssocID="{70FF4BD7-F119-43AE-B98A-D569DED8612F}" presName="ParentAccentShape" presStyleLbl="trBgShp" presStyleIdx="0" presStyleCnt="1"/>
      <dgm:spPr/>
    </dgm:pt>
    <dgm:pt modelId="{CF24A075-55D2-4814-A765-825847624992}" type="pres">
      <dgm:prSet presAssocID="{70FF4BD7-F119-43AE-B98A-D569DED8612F}" presName="ParentText" presStyleLbl="revTx" presStyleIdx="0" presStyleCnt="2" custScaleX="234855" custScaleY="2000000">
        <dgm:presLayoutVars>
          <dgm:chMax val="1"/>
          <dgm:chPref val="1"/>
          <dgm:bulletEnabled val="1"/>
        </dgm:presLayoutVars>
      </dgm:prSet>
      <dgm:spPr/>
      <dgm:t>
        <a:bodyPr/>
        <a:lstStyle/>
        <a:p>
          <a:endParaRPr lang="en-US"/>
        </a:p>
      </dgm:t>
    </dgm:pt>
    <dgm:pt modelId="{3088B6D0-E547-473E-A1A2-B3D3E9E6A397}" type="pres">
      <dgm:prSet presAssocID="{70FF4BD7-F119-43AE-B98A-D569DED8612F}" presName="ChildText" presStyleLbl="revTx" presStyleIdx="1" presStyleCnt="2" custAng="0" custFlipVert="1" custScaleX="3726" custScaleY="4272">
        <dgm:presLayoutVars>
          <dgm:chMax val="0"/>
          <dgm:chPref val="0"/>
        </dgm:presLayoutVars>
      </dgm:prSet>
      <dgm:spPr/>
      <dgm:t>
        <a:bodyPr/>
        <a:lstStyle/>
        <a:p>
          <a:endParaRPr lang="en-US"/>
        </a:p>
      </dgm:t>
    </dgm:pt>
    <dgm:pt modelId="{4F837C88-47FF-4C23-BC2F-4870FA04C2EC}" type="pres">
      <dgm:prSet presAssocID="{70FF4BD7-F119-43AE-B98A-D569DED8612F}" presName="ChildAccentShape" presStyleLbl="trBgShp" presStyleIdx="0" presStyleCnt="1"/>
      <dgm:spPr/>
    </dgm:pt>
    <dgm:pt modelId="{8D99974F-E65B-433A-B3B9-B2848EBBD452}" type="pres">
      <dgm:prSet presAssocID="{70FF4BD7-F119-43AE-B98A-D569DED8612F}" presName="Image" presStyleLbl="alignImgPlace1" presStyleIdx="0" presStyleCnt="1" custScaleX="336350" custScaleY="357956" custLinFactNeighborX="-4921" custLinFactNeighborY="569"/>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Lst>
  <dgm:cxnLst>
    <dgm:cxn modelId="{CCA8144C-0E65-4ED8-90FD-9D13BCD5AAAA}" srcId="{8C617780-50B2-4FFE-A53D-5D2AFE03143F}" destId="{70FF4BD7-F119-43AE-B98A-D569DED8612F}" srcOrd="0" destOrd="0" parTransId="{BE0A33EA-4138-4856-84D9-D03C5FA070BF}" sibTransId="{6C9EB145-2B75-4F02-8151-B3EE2FCEF1A3}"/>
    <dgm:cxn modelId="{21C892CE-EFAA-4BAB-9B57-3CDF868B0CEF}" type="presOf" srcId="{70FF4BD7-F119-43AE-B98A-D569DED8612F}" destId="{CF24A075-55D2-4814-A765-825847624992}" srcOrd="0" destOrd="0" presId="urn:microsoft.com/office/officeart/2009/3/layout/SnapshotPictureList"/>
    <dgm:cxn modelId="{493795DD-4A69-45DB-852E-EB246D35FBF9}" type="presOf" srcId="{8C617780-50B2-4FFE-A53D-5D2AFE03143F}" destId="{ED1A8075-AD59-4DB3-9F3A-CF55755E5B1B}" srcOrd="0" destOrd="0" presId="urn:microsoft.com/office/officeart/2009/3/layout/SnapshotPictureList"/>
    <dgm:cxn modelId="{32576533-8FE3-42FF-9FAF-6D1106B093A2}" type="presParOf" srcId="{ED1A8075-AD59-4DB3-9F3A-CF55755E5B1B}" destId="{214C9D2A-3160-453F-BD7A-03AE4DAA5A8D}" srcOrd="0" destOrd="0" presId="urn:microsoft.com/office/officeart/2009/3/layout/SnapshotPictureList"/>
    <dgm:cxn modelId="{F7E90050-E2E7-4677-A47B-424CB1FE4181}" type="presParOf" srcId="{214C9D2A-3160-453F-BD7A-03AE4DAA5A8D}" destId="{BE69FF10-5B31-40D5-82DE-E7DA8B8A569F}" srcOrd="0" destOrd="0" presId="urn:microsoft.com/office/officeart/2009/3/layout/SnapshotPictureList"/>
    <dgm:cxn modelId="{0ACBD39B-BCBE-438D-959E-5DC983B1AB1A}" type="presParOf" srcId="{214C9D2A-3160-453F-BD7A-03AE4DAA5A8D}" destId="{CF24A075-55D2-4814-A765-825847624992}" srcOrd="1" destOrd="0" presId="urn:microsoft.com/office/officeart/2009/3/layout/SnapshotPictureList"/>
    <dgm:cxn modelId="{4A4737F3-1876-40FA-92EA-1772D663C453}" type="presParOf" srcId="{214C9D2A-3160-453F-BD7A-03AE4DAA5A8D}" destId="{3088B6D0-E547-473E-A1A2-B3D3E9E6A397}" srcOrd="2" destOrd="0" presId="urn:microsoft.com/office/officeart/2009/3/layout/SnapshotPictureList"/>
    <dgm:cxn modelId="{2605C076-4614-4415-A4E5-06EC037739CE}" type="presParOf" srcId="{214C9D2A-3160-453F-BD7A-03AE4DAA5A8D}" destId="{4F837C88-47FF-4C23-BC2F-4870FA04C2EC}" srcOrd="3" destOrd="0" presId="urn:microsoft.com/office/officeart/2009/3/layout/SnapshotPictureList"/>
    <dgm:cxn modelId="{D3B4F433-7025-461C-ADE4-29A450BC7C38}" type="presParOf" srcId="{214C9D2A-3160-453F-BD7A-03AE4DAA5A8D}" destId="{8D99974F-E65B-433A-B3B9-B2848EBBD452}"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9FF10-5B31-40D5-82DE-E7DA8B8A569F}">
      <dsp:nvSpPr>
        <dsp:cNvPr id="0" name=""/>
        <dsp:cNvSpPr/>
      </dsp:nvSpPr>
      <dsp:spPr>
        <a:xfrm>
          <a:off x="3323853" y="2693116"/>
          <a:ext cx="2821776" cy="2008008"/>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9974F-E65B-433A-B3B9-B2848EBBD452}">
      <dsp:nvSpPr>
        <dsp:cNvPr id="0" name=""/>
        <dsp:cNvSpPr/>
      </dsp:nvSpPr>
      <dsp:spPr>
        <a:xfrm>
          <a:off x="0" y="13514"/>
          <a:ext cx="9126123" cy="679901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24A075-55D2-4814-A765-825847624992}">
      <dsp:nvSpPr>
        <dsp:cNvPr id="0" name=""/>
        <dsp:cNvSpPr/>
      </dsp:nvSpPr>
      <dsp:spPr>
        <a:xfrm>
          <a:off x="1679058" y="2088241"/>
          <a:ext cx="6113190" cy="4767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80010" rIns="213360" bIns="80010" numCol="1" spcCol="1270" anchor="ctr" anchorCtr="0">
          <a:noAutofit/>
        </a:bodyPr>
        <a:lstStyle/>
        <a:p>
          <a:pPr lvl="0" algn="l" defTabSz="933450">
            <a:lnSpc>
              <a:spcPct val="90000"/>
            </a:lnSpc>
            <a:spcBef>
              <a:spcPct val="0"/>
            </a:spcBef>
            <a:spcAft>
              <a:spcPct val="35000"/>
            </a:spcAft>
          </a:pPr>
          <a:r>
            <a:rPr lang="en-US" sz="2100" kern="1200" dirty="0" smtClean="0">
              <a:solidFill>
                <a:srgbClr val="FFC000"/>
              </a:solidFill>
              <a:latin typeface="Andalus" pitchFamily="18" charset="-78"/>
              <a:cs typeface="Andalus" pitchFamily="18" charset="-78"/>
            </a:rPr>
            <a:t>Nigeria has about 250 ethnic groups. Traditionally the question of the origin of Nigerian major and minor ethnic groups have necessitated to rise of priests, divines or elders in the community recognized for their wisdom, who perform as historians. Traditional historians explain the origin of Nigerian people as descending ancestors from heaven or sudden springing from earth. For the Yoruba's ile-ife was the center of the world and progenitor was Oduduwa. Modern historians of Nigerian past can be grouped into diffusionist and anti-diffusionist.</a:t>
          </a:r>
          <a:endParaRPr lang="en-US" sz="1800" kern="1200" dirty="0"/>
        </a:p>
      </dsp:txBody>
      <dsp:txXfrm>
        <a:off x="1679058" y="2088241"/>
        <a:ext cx="6113190" cy="4767051"/>
      </dsp:txXfrm>
    </dsp:sp>
    <dsp:sp modelId="{3088B6D0-E547-473E-A1A2-B3D3E9E6A397}">
      <dsp:nvSpPr>
        <dsp:cNvPr id="0" name=""/>
        <dsp:cNvSpPr/>
      </dsp:nvSpPr>
      <dsp:spPr>
        <a:xfrm flipV="1">
          <a:off x="6881515" y="3654229"/>
          <a:ext cx="48068" cy="857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702986-9378-443F-BC1E-EF179872BF86}" type="datetimeFigureOut">
              <a:rPr lang="en-US" smtClean="0"/>
              <a:t>2/5/2017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C18E4D-DB9C-4383-8800-8590CF8327D4}" type="slidenum">
              <a:rPr lang="en-US" smtClean="0"/>
              <a:t>‹#›</a:t>
            </a:fld>
            <a:endParaRPr lang="en-US" dirty="0"/>
          </a:p>
        </p:txBody>
      </p:sp>
    </p:spTree>
    <p:extLst>
      <p:ext uri="{BB962C8B-B14F-4D97-AF65-F5344CB8AC3E}">
        <p14:creationId xmlns:p14="http://schemas.microsoft.com/office/powerpoint/2010/main" val="2646256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dirty="0"/>
          </a:p>
        </p:txBody>
      </p:sp>
      <p:sp>
        <p:nvSpPr>
          <p:cNvPr id="15" name="Date Placeholder 14"/>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16" name="Slide Number Placeholder 15"/>
          <p:cNvSpPr>
            <a:spLocks noGrp="1"/>
          </p:cNvSpPr>
          <p:nvPr>
            <p:ph type="sldNum" sz="quarter" idx="11"/>
          </p:nvPr>
        </p:nvSpPr>
        <p:spPr/>
        <p:txBody>
          <a:bodyPr/>
          <a:lstStyle/>
          <a:p>
            <a:fld id="{1D625C09-972C-4395-873E-749E549BDF25}"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625C09-972C-4395-873E-749E549BDF2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625C09-972C-4395-873E-749E549BDF2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47050BF6-46FE-42B6-9B08-381D14CFAE4E}" type="datetimeFigureOut">
              <a:rPr lang="en-US" smtClean="0"/>
              <a:pPr/>
              <a:t>2/5/2017</a:t>
            </a:fld>
            <a:endParaRPr lang="en-US" dirty="0"/>
          </a:p>
        </p:txBody>
      </p:sp>
      <p:sp>
        <p:nvSpPr>
          <p:cNvPr id="15" name="Slide Number Placeholder 14"/>
          <p:cNvSpPr>
            <a:spLocks noGrp="1"/>
          </p:cNvSpPr>
          <p:nvPr>
            <p:ph type="sldNum" sz="quarter" idx="15"/>
          </p:nvPr>
        </p:nvSpPr>
        <p:spPr/>
        <p:txBody>
          <a:bodyPr/>
          <a:lstStyle>
            <a:lvl1pPr algn="ctr">
              <a:defRPr/>
            </a:lvl1pPr>
          </a:lstStyle>
          <a:p>
            <a:fld id="{1D625C09-972C-4395-873E-749E549BDF25}" type="slidenum">
              <a:rPr lang="en-US" smtClean="0"/>
              <a:pP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625C09-972C-4395-873E-749E549BDF25}" type="slidenum">
              <a:rPr lang="en-US" smtClean="0"/>
              <a:pPr/>
              <a:t>‹#›</a:t>
            </a:fld>
            <a:endParaRPr lang="en-US" dirty="0"/>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625C09-972C-4395-873E-749E549BDF25}" type="slidenum">
              <a:rPr lang="en-US" smtClean="0"/>
              <a:pPr/>
              <a:t>‹#›</a:t>
            </a:fld>
            <a:endParaRPr lang="en-US" dirty="0"/>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D625C09-972C-4395-873E-749E549BDF25}"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625C09-972C-4395-873E-749E549BDF25}" type="slidenum">
              <a:rPr lang="en-US" smtClean="0"/>
              <a:pPr/>
              <a:t>‹#›</a:t>
            </a:fld>
            <a:endParaRPr lang="en-US" dirty="0"/>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625C09-972C-4395-873E-749E549BDF2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47050BF6-46FE-42B6-9B08-381D14CFAE4E}" type="datetimeFigureOut">
              <a:rPr lang="en-US" smtClean="0"/>
              <a:pPr/>
              <a:t>2/5/2017</a:t>
            </a:fld>
            <a:endParaRPr lang="en-US" dirty="0"/>
          </a:p>
        </p:txBody>
      </p:sp>
      <p:sp>
        <p:nvSpPr>
          <p:cNvPr id="9" name="Slide Number Placeholder 8"/>
          <p:cNvSpPr>
            <a:spLocks noGrp="1"/>
          </p:cNvSpPr>
          <p:nvPr>
            <p:ph type="sldNum" sz="quarter" idx="15"/>
          </p:nvPr>
        </p:nvSpPr>
        <p:spPr/>
        <p:txBody>
          <a:bodyPr/>
          <a:lstStyle/>
          <a:p>
            <a:fld id="{1D625C09-972C-4395-873E-749E549BDF25}" type="slidenum">
              <a:rPr lang="en-US" smtClean="0"/>
              <a:pPr/>
              <a:t>‹#›</a:t>
            </a:fld>
            <a:endParaRPr lang="en-US" dirty="0"/>
          </a:p>
        </p:txBody>
      </p:sp>
      <p:sp>
        <p:nvSpPr>
          <p:cNvPr id="10" name="Footer Placeholder 9"/>
          <p:cNvSpPr>
            <a:spLocks noGrp="1"/>
          </p:cNvSpPr>
          <p:nvPr>
            <p:ph type="ftr" sz="quarter" idx="16"/>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47050BF6-46FE-42B6-9B08-381D14CFAE4E}" type="datetimeFigureOut">
              <a:rPr lang="en-US" smtClean="0"/>
              <a:pPr/>
              <a:t>2/5/2017</a:t>
            </a:fld>
            <a:endParaRPr lang="en-US" dirty="0"/>
          </a:p>
        </p:txBody>
      </p:sp>
      <p:sp>
        <p:nvSpPr>
          <p:cNvPr id="9" name="Slide Number Placeholder 8"/>
          <p:cNvSpPr>
            <a:spLocks noGrp="1"/>
          </p:cNvSpPr>
          <p:nvPr>
            <p:ph type="sldNum" sz="quarter" idx="11"/>
          </p:nvPr>
        </p:nvSpPr>
        <p:spPr/>
        <p:txBody>
          <a:bodyPr/>
          <a:lstStyle/>
          <a:p>
            <a:fld id="{1D625C09-972C-4395-873E-749E549BDF2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47050BF6-46FE-42B6-9B08-381D14CFAE4E}" type="datetimeFigureOut">
              <a:rPr lang="en-US" smtClean="0"/>
              <a:pPr/>
              <a:t>2/5/2017</a:t>
            </a:fld>
            <a:endParaRPr lang="en-US" dirty="0"/>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dirty="0"/>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1D625C09-972C-4395-873E-749E549BDF25}" type="slidenum">
              <a:rPr lang="en-US" smtClean="0"/>
              <a:pPr/>
              <a:t>‹#›</a:t>
            </a:fld>
            <a:endParaRPr lang="en-US" dirty="0"/>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style>
          <a:lnRef idx="0">
            <a:schemeClr val="accent1"/>
          </a:lnRef>
          <a:fillRef idx="3">
            <a:schemeClr val="accent1"/>
          </a:fillRef>
          <a:effectRef idx="3">
            <a:schemeClr val="accent1"/>
          </a:effectRef>
          <a:fontRef idx="minor">
            <a:schemeClr val="lt1"/>
          </a:fontRef>
        </p:style>
        <p:txBody>
          <a:bodyPr/>
          <a:lstStyle/>
          <a:p>
            <a:r>
              <a:rPr lang="en-US" dirty="0" smtClean="0">
                <a:solidFill>
                  <a:schemeClr val="bg2"/>
                </a:solidFill>
                <a:latin typeface="Andalus" pitchFamily="18" charset="-78"/>
                <a:cs typeface="Andalus" pitchFamily="18" charset="-78"/>
              </a:rPr>
              <a:t>Lecturer: Mr. Gaius . P</a:t>
            </a:r>
            <a:endParaRPr lang="en-US" dirty="0">
              <a:solidFill>
                <a:schemeClr val="bg2"/>
              </a:solidFill>
              <a:latin typeface="Andalus" pitchFamily="18" charset="-78"/>
              <a:cs typeface="Andalus" pitchFamily="18" charset="-78"/>
            </a:endParaRPr>
          </a:p>
        </p:txBody>
      </p:sp>
      <p:sp>
        <p:nvSpPr>
          <p:cNvPr id="2" name="Title 1"/>
          <p:cNvSpPr>
            <a:spLocks noGrp="1"/>
          </p:cNvSpPr>
          <p:nvPr>
            <p:ph type="ctrTitle"/>
          </p:nvPr>
        </p:nvSpPr>
        <p:spPr/>
        <p:txBody>
          <a:bodyPr>
            <a:normAutofit/>
          </a:bodyPr>
          <a:lstStyle/>
          <a:p>
            <a:r>
              <a:rPr lang="en-US" b="1" dirty="0" smtClean="0">
                <a:latin typeface="Andalus" pitchFamily="18" charset="-78"/>
                <a:cs typeface="Andalus" pitchFamily="18" charset="-78"/>
              </a:rPr>
              <a:t>Summarization of Nigerian people and culture</a:t>
            </a:r>
            <a:endParaRPr lang="en-US" b="1"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457200"/>
            <a:ext cx="6096000" cy="1524000"/>
          </a:xfrm>
        </p:spPr>
        <p:txBody>
          <a:bodyPr>
            <a:normAutofit/>
          </a:bodyPr>
          <a:lstStyle/>
          <a:p>
            <a:r>
              <a:rPr lang="en-US" sz="4000" b="1" u="sng" dirty="0" smtClean="0">
                <a:latin typeface="Andalus" pitchFamily="18" charset="-78"/>
                <a:cs typeface="Andalus" pitchFamily="18" charset="-78"/>
              </a:rPr>
              <a:t>CHARACTERISTICS OF CULTURE</a:t>
            </a:r>
            <a:endParaRPr lang="en-US" sz="4000" b="1" u="sng" dirty="0">
              <a:latin typeface="Andalus" pitchFamily="18" charset="-78"/>
              <a:cs typeface="Andalus" pitchFamily="18" charset="-78"/>
            </a:endParaRP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23142" r="23142"/>
          <a:stretch>
            <a:fillRect/>
          </a:stretch>
        </p:blipFill>
        <p:spPr>
          <a:xfrm>
            <a:off x="457200" y="457200"/>
            <a:ext cx="1981200" cy="5562600"/>
          </a:xfrm>
        </p:spPr>
      </p:pic>
      <p:sp>
        <p:nvSpPr>
          <p:cNvPr id="3" name="Content Placeholder 2"/>
          <p:cNvSpPr>
            <a:spLocks noGrp="1"/>
          </p:cNvSpPr>
          <p:nvPr>
            <p:ph type="body" sz="half" idx="2"/>
          </p:nvPr>
        </p:nvSpPr>
        <p:spPr>
          <a:xfrm>
            <a:off x="2438400" y="1981200"/>
            <a:ext cx="6248400" cy="4038600"/>
          </a:xfrm>
        </p:spPr>
        <p:txBody>
          <a:bodyPr>
            <a:normAutofit fontScale="92500" lnSpcReduction="20000"/>
          </a:bodyPr>
          <a:lstStyle/>
          <a:p>
            <a:pPr>
              <a:buFont typeface="Wingdings" pitchFamily="2" charset="2"/>
              <a:buChar char="v"/>
            </a:pPr>
            <a:r>
              <a:rPr lang="en-US" sz="2600" dirty="0" smtClean="0">
                <a:latin typeface="Andalus" pitchFamily="18" charset="-78"/>
                <a:cs typeface="Andalus" pitchFamily="18" charset="-78"/>
              </a:rPr>
              <a:t> Dynamism</a:t>
            </a:r>
          </a:p>
          <a:p>
            <a:pPr>
              <a:buFont typeface="Wingdings" pitchFamily="2" charset="2"/>
              <a:buChar char="v"/>
            </a:pPr>
            <a:r>
              <a:rPr lang="en-US" sz="2600" dirty="0" smtClean="0">
                <a:latin typeface="Andalus" pitchFamily="18" charset="-78"/>
                <a:cs typeface="Andalus" pitchFamily="18" charset="-78"/>
              </a:rPr>
              <a:t> Transmittable (i.e. continuity and change)</a:t>
            </a:r>
          </a:p>
          <a:p>
            <a:pPr>
              <a:buFont typeface="Wingdings" pitchFamily="2" charset="2"/>
              <a:buChar char="v"/>
            </a:pPr>
            <a:r>
              <a:rPr lang="en-US" sz="2600" dirty="0" smtClean="0">
                <a:latin typeface="Andalus" pitchFamily="18" charset="-78"/>
                <a:cs typeface="Andalus" pitchFamily="18" charset="-78"/>
              </a:rPr>
              <a:t> Culture is learned not inheritable</a:t>
            </a:r>
          </a:p>
          <a:p>
            <a:pPr>
              <a:buFont typeface="Wingdings" pitchFamily="2" charset="2"/>
              <a:buChar char="v"/>
            </a:pPr>
            <a:r>
              <a:rPr lang="en-US" sz="2600" dirty="0" smtClean="0">
                <a:latin typeface="Andalus" pitchFamily="18" charset="-78"/>
                <a:cs typeface="Andalus" pitchFamily="18" charset="-78"/>
              </a:rPr>
              <a:t> Culture is commutative</a:t>
            </a:r>
          </a:p>
          <a:p>
            <a:pPr>
              <a:buFont typeface="Wingdings" pitchFamily="2" charset="2"/>
              <a:buChar char="v"/>
            </a:pPr>
            <a:r>
              <a:rPr lang="en-US" sz="2600" dirty="0" smtClean="0">
                <a:latin typeface="Andalus" pitchFamily="18" charset="-78"/>
                <a:cs typeface="Andalus" pitchFamily="18" charset="-78"/>
              </a:rPr>
              <a:t> Culture is relative to time and place </a:t>
            </a:r>
          </a:p>
          <a:p>
            <a:pPr>
              <a:buNone/>
            </a:pPr>
            <a:r>
              <a:rPr lang="en-US" sz="2600" dirty="0" smtClean="0">
                <a:latin typeface="Andalus" pitchFamily="18" charset="-78"/>
                <a:cs typeface="Andalus" pitchFamily="18" charset="-78"/>
              </a:rPr>
              <a:t>Culture can also be similar to each other such is the similarity in naming ceremonies, food, etc  </a:t>
            </a: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4563"/>
          </a:xfrm>
        </p:spPr>
        <p:txBody>
          <a:bodyPr>
            <a:noAutofit/>
          </a:bodyPr>
          <a:lstStyle/>
          <a:p>
            <a:pPr>
              <a:buNone/>
            </a:pPr>
            <a:r>
              <a:rPr lang="en-US" sz="2600" dirty="0" smtClean="0"/>
              <a:t>		</a:t>
            </a:r>
            <a:r>
              <a:rPr lang="en-US" sz="2600" dirty="0" smtClean="0">
                <a:latin typeface="Andalus" pitchFamily="18" charset="-78"/>
                <a:cs typeface="Andalus" pitchFamily="18" charset="-78"/>
              </a:rPr>
              <a:t>It presents a crucial input for the development of service in any given society. It represents the basic structural capital needed for societal transformation and also pacifies conflicts among people. Of all culture promotes inter-group relations; and also provides a building block for ethnic identities. Cultural aspects are repellent to foreign influence. Its believed to have been modified to suit contemporary times because of cultural dynamism. Works of art can also be used to present the Nigerian peoples culture , they show that Nigeria has also like other people of the world passed through stages of developments.																							</a:t>
            </a:r>
            <a:endParaRPr lang="en-US" sz="2600" dirty="0"/>
          </a:p>
        </p:txBody>
      </p:sp>
      <p:sp>
        <p:nvSpPr>
          <p:cNvPr id="2" name="Title 1"/>
          <p:cNvSpPr>
            <a:spLocks noGrp="1"/>
          </p:cNvSpPr>
          <p:nvPr>
            <p:ph type="title"/>
          </p:nvPr>
        </p:nvSpPr>
        <p:spPr/>
        <p:txBody>
          <a:bodyPr>
            <a:normAutofit/>
          </a:bodyPr>
          <a:lstStyle/>
          <a:p>
            <a:r>
              <a:rPr lang="en-US" b="1" u="sng" dirty="0" smtClean="0">
                <a:latin typeface="Andalus" pitchFamily="18" charset="-78"/>
                <a:cs typeface="Andalus" pitchFamily="18" charset="-78"/>
              </a:rPr>
              <a:t>ROLES OF CULTURE IN THE SOCIETY</a:t>
            </a:r>
            <a:endParaRPr lang="en-US" b="1"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382000" cy="5486400"/>
          </a:xfrm>
        </p:spPr>
        <p:txBody>
          <a:bodyPr>
            <a:normAutofit/>
          </a:bodyPr>
          <a:lstStyle/>
          <a:p>
            <a:pPr>
              <a:buNone/>
            </a:pPr>
            <a:r>
              <a:rPr lang="en-US" sz="2600" dirty="0" smtClean="0"/>
              <a:t>		</a:t>
            </a:r>
            <a:r>
              <a:rPr lang="en-US" sz="2600" dirty="0" smtClean="0">
                <a:latin typeface="Andalus" pitchFamily="18" charset="-78"/>
                <a:cs typeface="Andalus" pitchFamily="18" charset="-78"/>
              </a:rPr>
              <a:t>But the preservation of these various works of arts are also problematic. Unfortunately, due to colonialism some of them have been exported from Nigeria bringing about disorientation and distortion of our people; some were stolen and some others were destroyed. </a:t>
            </a:r>
          </a:p>
          <a:p>
            <a:pPr>
              <a:buNone/>
            </a:pPr>
            <a:r>
              <a:rPr lang="en-US" sz="2600" dirty="0" smtClean="0">
                <a:latin typeface="Andalus" pitchFamily="18" charset="-78"/>
                <a:cs typeface="Andalus" pitchFamily="18" charset="-78"/>
              </a:rPr>
              <a:t>		The government should provide security to protect these works of art as it helps promote the culture of the Nigerian people. </a:t>
            </a:r>
            <a:endParaRPr lang="en-US" sz="2600" dirty="0"/>
          </a:p>
        </p:txBody>
      </p:sp>
      <p:pic>
        <p:nvPicPr>
          <p:cNvPr id="2050" name="Picture 2" descr="C:\Users\User\Documents\igbo+cultural+artifac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14400" y="1828800"/>
            <a:ext cx="7315200" cy="2800767"/>
          </a:xfrm>
          <a:prstGeom prst="rect">
            <a:avLst/>
          </a:prstGeom>
        </p:spPr>
        <p:txBody>
          <a:bodyPr wrap="square">
            <a:spAutoFit/>
          </a:bodyPr>
          <a:lstStyle/>
          <a:p>
            <a:pPr>
              <a:buNone/>
            </a:pPr>
            <a:r>
              <a:rPr lang="en-US" sz="2200" b="1" dirty="0">
                <a:solidFill>
                  <a:schemeClr val="bg1"/>
                </a:solidFill>
                <a:latin typeface="Adobe Garamond Pro" pitchFamily="18" charset="0"/>
                <a:cs typeface="Andalus" pitchFamily="18" charset="-78"/>
              </a:rPr>
              <a:t>But the preservation of these various works of arts are also problematic. Unfortunately, due to colonialism some of them have been exported from Nigeria bringing about disorientation and distortion of our people; some were stolen and some others were destroyed. </a:t>
            </a:r>
          </a:p>
          <a:p>
            <a:pPr>
              <a:buNone/>
            </a:pPr>
            <a:r>
              <a:rPr lang="en-US" sz="2200" b="1" dirty="0" smtClean="0">
                <a:solidFill>
                  <a:schemeClr val="bg1"/>
                </a:solidFill>
                <a:latin typeface="Adobe Garamond Pro" pitchFamily="18" charset="0"/>
                <a:cs typeface="Andalus" pitchFamily="18" charset="-78"/>
              </a:rPr>
              <a:t>The </a:t>
            </a:r>
            <a:r>
              <a:rPr lang="en-US" sz="2200" b="1" dirty="0">
                <a:solidFill>
                  <a:schemeClr val="bg1"/>
                </a:solidFill>
                <a:latin typeface="Adobe Garamond Pro" pitchFamily="18" charset="0"/>
                <a:cs typeface="Andalus" pitchFamily="18" charset="-78"/>
              </a:rPr>
              <a:t>government should provide security to protect these works of art as it helps promote the culture of the Nigerian people. </a:t>
            </a:r>
            <a:endParaRPr lang="en-US" sz="2200" b="1" dirty="0">
              <a:solidFill>
                <a:schemeClr val="bg1"/>
              </a:solidFill>
              <a:latin typeface="Adobe Garamond Pro"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Different people of Nigeria have both the material and non material aspects of </a:t>
            </a:r>
            <a:r>
              <a:rPr lang="en-US" sz="2000" dirty="0" smtClean="0"/>
              <a:t>culture. The </a:t>
            </a:r>
            <a:r>
              <a:rPr lang="en-US" sz="2000" dirty="0" smtClean="0"/>
              <a:t>material aspects are observed in the various technologies of Nigerian </a:t>
            </a:r>
            <a:r>
              <a:rPr lang="en-US" sz="2000" dirty="0" smtClean="0"/>
              <a:t>indigenous society. These </a:t>
            </a:r>
            <a:r>
              <a:rPr lang="en-US" sz="2000" dirty="0" smtClean="0"/>
              <a:t>include various forms of tools, household utensils </a:t>
            </a:r>
            <a:r>
              <a:rPr lang="en-US" sz="2000" dirty="0" smtClean="0"/>
              <a:t>etc. </a:t>
            </a:r>
            <a:r>
              <a:rPr lang="en-US" sz="2000" dirty="0" smtClean="0"/>
              <a:t>that were used in the pre colonial </a:t>
            </a:r>
            <a:r>
              <a:rPr lang="en-US" sz="2000" dirty="0" smtClean="0"/>
              <a:t>period. Some </a:t>
            </a:r>
            <a:r>
              <a:rPr lang="en-US" sz="2000" dirty="0" smtClean="0"/>
              <a:t>of these are still being used in contemporary Nigeria.</a:t>
            </a:r>
          </a:p>
          <a:p>
            <a:r>
              <a:rPr lang="en-US" sz="2000" dirty="0" smtClean="0"/>
              <a:t>These include farming implements such as hoes, </a:t>
            </a:r>
            <a:r>
              <a:rPr lang="en-US" sz="2000" dirty="0" smtClean="0"/>
              <a:t>cutlasses, baskets </a:t>
            </a:r>
            <a:r>
              <a:rPr lang="en-US" sz="2000" dirty="0" smtClean="0"/>
              <a:t>and household </a:t>
            </a:r>
            <a:r>
              <a:rPr lang="en-US" sz="2000" dirty="0" smtClean="0"/>
              <a:t>utensils like </a:t>
            </a:r>
            <a:r>
              <a:rPr lang="en-US" sz="2000" dirty="0" smtClean="0"/>
              <a:t>cooking pots, gourds , plates ,spoons other include; dwellings such as houses and huts their structures and materials </a:t>
            </a:r>
            <a:r>
              <a:rPr lang="en-US" sz="2000" dirty="0" smtClean="0"/>
              <a:t>used. Others </a:t>
            </a:r>
            <a:r>
              <a:rPr lang="en-US" sz="2000" dirty="0" smtClean="0"/>
              <a:t>are food and medication which included the mode of preparation and the use of herbs respectively.</a:t>
            </a:r>
            <a:endParaRPr lang="en-US" sz="2000" dirty="0"/>
          </a:p>
        </p:txBody>
      </p:sp>
      <p:sp>
        <p:nvSpPr>
          <p:cNvPr id="3" name="Title 2"/>
          <p:cNvSpPr>
            <a:spLocks noGrp="1"/>
          </p:cNvSpPr>
          <p:nvPr>
            <p:ph type="title"/>
          </p:nvPr>
        </p:nvSpPr>
        <p:spPr/>
        <p:txBody>
          <a:bodyPr/>
          <a:lstStyle/>
          <a:p>
            <a:r>
              <a:rPr lang="en-US" dirty="0" smtClean="0"/>
              <a:t>Some aspects of Nigeria Culture</a:t>
            </a:r>
            <a:endParaRPr lang="en-US" dirty="0"/>
          </a:p>
        </p:txBody>
      </p:sp>
    </p:spTree>
    <p:extLst>
      <p:ext uri="{BB962C8B-B14F-4D97-AF65-F5344CB8AC3E}">
        <p14:creationId xmlns:p14="http://schemas.microsoft.com/office/powerpoint/2010/main" val="2926122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discovery of early cultural sites in Nigeria has generated a lot of controversy among western scholars. This was because such discoveries were least expected of the </a:t>
            </a:r>
            <a:r>
              <a:rPr lang="en-US" sz="2000" dirty="0" smtClean="0"/>
              <a:t>Africans </a:t>
            </a:r>
            <a:r>
              <a:rPr lang="en-US" sz="2000" dirty="0" smtClean="0"/>
              <a:t>because of the sophistication of the works of art. Such discoveries in Nigeria and other parts of Africa had been ascribed to the handwork of white </a:t>
            </a:r>
            <a:r>
              <a:rPr lang="en-US" sz="2000" dirty="0" smtClean="0"/>
              <a:t>originators. These </a:t>
            </a:r>
            <a:r>
              <a:rPr lang="en-US" sz="2000" dirty="0" smtClean="0"/>
              <a:t>discoveries were the </a:t>
            </a:r>
            <a:r>
              <a:rPr lang="en-US" sz="2000" dirty="0" smtClean="0"/>
              <a:t>ile</a:t>
            </a:r>
            <a:r>
              <a:rPr lang="en-US" sz="2000" dirty="0" smtClean="0"/>
              <a:t> </a:t>
            </a:r>
            <a:r>
              <a:rPr lang="en-US" sz="2000" dirty="0" smtClean="0"/>
              <a:t>ife</a:t>
            </a:r>
            <a:r>
              <a:rPr lang="en-US" sz="2000" dirty="0" smtClean="0"/>
              <a:t>, </a:t>
            </a:r>
            <a:r>
              <a:rPr lang="en-US" sz="2000" dirty="0" smtClean="0"/>
              <a:t>Nok</a:t>
            </a:r>
            <a:r>
              <a:rPr lang="en-US" sz="2000" dirty="0" smtClean="0"/>
              <a:t> and </a:t>
            </a:r>
            <a:r>
              <a:rPr lang="en-US" sz="2000" dirty="0" smtClean="0"/>
              <a:t>Igbo </a:t>
            </a:r>
            <a:r>
              <a:rPr lang="en-US" sz="2000" dirty="0" smtClean="0"/>
              <a:t>Ukwu cultures.</a:t>
            </a:r>
          </a:p>
          <a:p>
            <a:pPr algn="ctr"/>
            <a:r>
              <a:rPr lang="en-US" sz="2400" u="sng" dirty="0" smtClean="0"/>
              <a:t>The Ile Ife Art</a:t>
            </a:r>
          </a:p>
          <a:p>
            <a:r>
              <a:rPr lang="en-US" sz="2000" dirty="0" smtClean="0"/>
              <a:t>Among the </a:t>
            </a:r>
            <a:r>
              <a:rPr lang="en-US" sz="2000" dirty="0" smtClean="0"/>
              <a:t>Yoruba </a:t>
            </a:r>
            <a:r>
              <a:rPr lang="en-US" sz="2000" dirty="0" smtClean="0"/>
              <a:t>of western Nigeria and also </a:t>
            </a:r>
            <a:r>
              <a:rPr lang="en-US" sz="2000" dirty="0" smtClean="0"/>
              <a:t>among </a:t>
            </a:r>
            <a:r>
              <a:rPr lang="en-US" sz="2000" dirty="0" smtClean="0"/>
              <a:t>the </a:t>
            </a:r>
            <a:r>
              <a:rPr lang="en-US" sz="2000" dirty="0" smtClean="0"/>
              <a:t>Yoruba </a:t>
            </a:r>
            <a:r>
              <a:rPr lang="en-US" sz="2000" dirty="0" smtClean="0"/>
              <a:t>in diaspora, Ile </a:t>
            </a:r>
            <a:r>
              <a:rPr lang="en-US" sz="2000" dirty="0" smtClean="0"/>
              <a:t>ife</a:t>
            </a:r>
            <a:r>
              <a:rPr lang="en-US" sz="2000" dirty="0" smtClean="0"/>
              <a:t> is believed to be the cradle of man </a:t>
            </a:r>
            <a:r>
              <a:rPr lang="en-US" sz="2000" dirty="0" smtClean="0"/>
              <a:t>kind </a:t>
            </a:r>
            <a:r>
              <a:rPr lang="en-US" sz="2000" dirty="0" smtClean="0"/>
              <a:t>all human beings. Many excavations had been carried out in Ile Ife which revealed the art of </a:t>
            </a:r>
            <a:r>
              <a:rPr lang="en-US" sz="2000" dirty="0" smtClean="0"/>
              <a:t>ife</a:t>
            </a:r>
            <a:r>
              <a:rPr lang="en-US" sz="2000" dirty="0" smtClean="0"/>
              <a:t> </a:t>
            </a:r>
            <a:r>
              <a:rPr lang="en-US" sz="2000" dirty="0" smtClean="0"/>
              <a:t>as one of the most </a:t>
            </a:r>
            <a:r>
              <a:rPr lang="en-US" sz="2000" dirty="0" smtClean="0"/>
              <a:t>marvelous </a:t>
            </a:r>
            <a:r>
              <a:rPr lang="en-US" sz="2000" dirty="0" smtClean="0"/>
              <a:t>in the world.</a:t>
            </a:r>
            <a:endParaRPr lang="en-US" sz="2000" dirty="0"/>
          </a:p>
        </p:txBody>
      </p:sp>
      <p:sp>
        <p:nvSpPr>
          <p:cNvPr id="3" name="Title 2"/>
          <p:cNvSpPr>
            <a:spLocks noGrp="1"/>
          </p:cNvSpPr>
          <p:nvPr>
            <p:ph type="title"/>
          </p:nvPr>
        </p:nvSpPr>
        <p:spPr/>
        <p:txBody>
          <a:bodyPr/>
          <a:lstStyle/>
          <a:p>
            <a:r>
              <a:rPr lang="en-US" dirty="0" smtClean="0"/>
              <a:t>Early cultural </a:t>
            </a:r>
            <a:r>
              <a:rPr lang="en-US" dirty="0" smtClean="0"/>
              <a:t>centres</a:t>
            </a:r>
            <a:r>
              <a:rPr lang="en-US" dirty="0" smtClean="0"/>
              <a:t> in Nigeria</a:t>
            </a:r>
            <a:endParaRPr lang="en-US" dirty="0"/>
          </a:p>
        </p:txBody>
      </p:sp>
    </p:spTree>
    <p:extLst>
      <p:ext uri="{BB962C8B-B14F-4D97-AF65-F5344CB8AC3E}">
        <p14:creationId xmlns:p14="http://schemas.microsoft.com/office/powerpoint/2010/main" val="328412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culture is named after a small village in the North central Nigeria where the first work of art of this type was discovered in 1943.</a:t>
            </a:r>
          </a:p>
          <a:p>
            <a:r>
              <a:rPr lang="en-US" sz="2000" dirty="0" smtClean="0"/>
              <a:t>Since 1943 over one hundred and fifty works have been discovered.</a:t>
            </a:r>
          </a:p>
          <a:p>
            <a:r>
              <a:rPr lang="en-US" sz="2000" dirty="0" smtClean="0"/>
              <a:t>The </a:t>
            </a:r>
            <a:r>
              <a:rPr lang="en-US" sz="2000" dirty="0" smtClean="0"/>
              <a:t>Nok</a:t>
            </a:r>
            <a:r>
              <a:rPr lang="en-US" sz="2000" dirty="0" smtClean="0"/>
              <a:t> dated conservatively between 500bc and AD 200, produced the earliest known terracotta  sculptures and iron implements in </a:t>
            </a:r>
            <a:r>
              <a:rPr lang="en-US" sz="2000" dirty="0" smtClean="0"/>
              <a:t>Africa, South </a:t>
            </a:r>
            <a:r>
              <a:rPr lang="en-US" sz="2000" dirty="0" smtClean="0"/>
              <a:t>of the </a:t>
            </a:r>
            <a:r>
              <a:rPr lang="en-US" sz="2000" dirty="0" smtClean="0"/>
              <a:t>Sahara. The </a:t>
            </a:r>
            <a:r>
              <a:rPr lang="en-US" sz="2000" dirty="0" smtClean="0"/>
              <a:t>principal medium of the art of </a:t>
            </a:r>
            <a:r>
              <a:rPr lang="en-US" sz="2000" dirty="0" smtClean="0"/>
              <a:t>Nok</a:t>
            </a:r>
            <a:r>
              <a:rPr lang="en-US" sz="2000" dirty="0" smtClean="0"/>
              <a:t> is terracotta and the artists had a great mastery of this </a:t>
            </a:r>
            <a:r>
              <a:rPr lang="en-US" sz="2000" dirty="0" smtClean="0"/>
              <a:t>material. They </a:t>
            </a:r>
            <a:r>
              <a:rPr lang="en-US" sz="2000" dirty="0" smtClean="0"/>
              <a:t>successfully fired their clay sculptures, some of which approached </a:t>
            </a:r>
            <a:r>
              <a:rPr lang="en-US" sz="2000" dirty="0" smtClean="0"/>
              <a:t>life, </a:t>
            </a:r>
            <a:r>
              <a:rPr lang="en-US" sz="2000" dirty="0" smtClean="0"/>
              <a:t>to the extent that some of them have survived in good condition for over 2000 years</a:t>
            </a:r>
            <a:r>
              <a:rPr lang="en-US" sz="2000" dirty="0" smtClean="0"/>
              <a:t>. This </a:t>
            </a:r>
            <a:r>
              <a:rPr lang="en-US" sz="2000" dirty="0" smtClean="0"/>
              <a:t>shows that the makers were not only artists but technologists as well.  </a:t>
            </a:r>
            <a:endParaRPr lang="en-US" sz="2000" dirty="0"/>
          </a:p>
        </p:txBody>
      </p:sp>
      <p:sp>
        <p:nvSpPr>
          <p:cNvPr id="3" name="Title 2"/>
          <p:cNvSpPr>
            <a:spLocks noGrp="1"/>
          </p:cNvSpPr>
          <p:nvPr>
            <p:ph type="title"/>
          </p:nvPr>
        </p:nvSpPr>
        <p:spPr/>
        <p:txBody>
          <a:bodyPr/>
          <a:lstStyle/>
          <a:p>
            <a:pPr algn="ctr"/>
            <a:r>
              <a:rPr lang="en-US" dirty="0" smtClean="0"/>
              <a:t>Nok</a:t>
            </a:r>
            <a:r>
              <a:rPr lang="en-US" dirty="0" smtClean="0"/>
              <a:t> Culture</a:t>
            </a:r>
            <a:endParaRPr lang="en-US" dirty="0"/>
          </a:p>
        </p:txBody>
      </p:sp>
    </p:spTree>
    <p:extLst>
      <p:ext uri="{BB962C8B-B14F-4D97-AF65-F5344CB8AC3E}">
        <p14:creationId xmlns:p14="http://schemas.microsoft.com/office/powerpoint/2010/main" val="2325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Igbo </a:t>
            </a:r>
            <a:r>
              <a:rPr lang="en-US" sz="2000" dirty="0" smtClean="0"/>
              <a:t>ukwu</a:t>
            </a:r>
            <a:r>
              <a:rPr lang="en-US" sz="2000" dirty="0" smtClean="0"/>
              <a:t> is a small village about 40kilometres south east of </a:t>
            </a:r>
            <a:r>
              <a:rPr lang="en-US" sz="2000" dirty="0" smtClean="0"/>
              <a:t>Onitsha, </a:t>
            </a:r>
            <a:r>
              <a:rPr lang="en-US" sz="2000" dirty="0" smtClean="0"/>
              <a:t>precisely near </a:t>
            </a:r>
            <a:r>
              <a:rPr lang="en-US" sz="2000" dirty="0" smtClean="0"/>
              <a:t>awka.The</a:t>
            </a:r>
            <a:r>
              <a:rPr lang="en-US" sz="2000" dirty="0" smtClean="0"/>
              <a:t> discovery at </a:t>
            </a:r>
            <a:r>
              <a:rPr lang="en-US" sz="2000" dirty="0" smtClean="0"/>
              <a:t>Igbo  </a:t>
            </a:r>
            <a:r>
              <a:rPr lang="en-US" sz="2000" dirty="0" smtClean="0"/>
              <a:t>ukwu</a:t>
            </a:r>
            <a:r>
              <a:rPr lang="en-US" sz="2000" dirty="0" smtClean="0"/>
              <a:t> which was made casually by a man digging a well provides us with the first evidence of the artistic use of copper alloys in the whole of black Africa.</a:t>
            </a:r>
          </a:p>
          <a:p>
            <a:pPr algn="ctr"/>
            <a:r>
              <a:rPr lang="en-US" sz="2400" u="sng" dirty="0" smtClean="0"/>
              <a:t>Significance of the Nigerian Arts</a:t>
            </a:r>
          </a:p>
          <a:p>
            <a:r>
              <a:rPr lang="en-US" sz="2000" dirty="0" smtClean="0"/>
              <a:t>Most of the work of arts already discussed are housed in museums all over Nigeria cities such as </a:t>
            </a:r>
            <a:r>
              <a:rPr lang="en-US" sz="2000" dirty="0" smtClean="0"/>
              <a:t>Lagos,Ile</a:t>
            </a:r>
            <a:r>
              <a:rPr lang="en-US" sz="2000" dirty="0" smtClean="0"/>
              <a:t> Ife, </a:t>
            </a:r>
            <a:r>
              <a:rPr lang="en-US" sz="2000" dirty="0" smtClean="0"/>
              <a:t>Owo</a:t>
            </a:r>
            <a:r>
              <a:rPr lang="en-US" sz="2000" dirty="0" smtClean="0"/>
              <a:t> ,</a:t>
            </a:r>
            <a:r>
              <a:rPr lang="en-US" sz="2000" dirty="0" smtClean="0"/>
              <a:t>Benin,Enugu,Sokoto,Katsina,Kano,Kaduna,Jos,Esie,Oron</a:t>
            </a:r>
            <a:r>
              <a:rPr lang="en-US" sz="2000" dirty="0" smtClean="0"/>
              <a:t> etc. These various objects in our museums have shown clearly that Nigerians like people in other parts of the world passed through various stages of </a:t>
            </a:r>
            <a:r>
              <a:rPr lang="en-US" sz="2000" dirty="0" smtClean="0"/>
              <a:t>development. It </a:t>
            </a:r>
            <a:r>
              <a:rPr lang="en-US" sz="2000" dirty="0" smtClean="0"/>
              <a:t>shows that Nigerians were able to produce tools and weapons which enabled them control and adapt </a:t>
            </a:r>
            <a:r>
              <a:rPr lang="en-US" sz="2000" dirty="0" smtClean="0"/>
              <a:t>t</a:t>
            </a:r>
            <a:r>
              <a:rPr lang="en-US" sz="2000" dirty="0" smtClean="0"/>
              <a:t>hemselves </a:t>
            </a:r>
            <a:r>
              <a:rPr lang="en-US" sz="2000" dirty="0" smtClean="0"/>
              <a:t>to their </a:t>
            </a:r>
            <a:r>
              <a:rPr lang="en-US" sz="2000" dirty="0" smtClean="0"/>
              <a:t>environment. The </a:t>
            </a:r>
            <a:r>
              <a:rPr lang="en-US" sz="2000" dirty="0" smtClean="0"/>
              <a:t>various objects of arts, especially in bronze and brass show that Nigerians were skillful artists.</a:t>
            </a:r>
            <a:endParaRPr lang="en-US" sz="2000" dirty="0"/>
          </a:p>
        </p:txBody>
      </p:sp>
      <p:sp>
        <p:nvSpPr>
          <p:cNvPr id="3" name="Title 2"/>
          <p:cNvSpPr>
            <a:spLocks noGrp="1"/>
          </p:cNvSpPr>
          <p:nvPr>
            <p:ph type="title"/>
          </p:nvPr>
        </p:nvSpPr>
        <p:spPr/>
        <p:txBody>
          <a:bodyPr/>
          <a:lstStyle/>
          <a:p>
            <a:pPr algn="ctr"/>
            <a:r>
              <a:rPr lang="en-US" dirty="0" smtClean="0"/>
              <a:t>Igbo Ukwu</a:t>
            </a:r>
            <a:endParaRPr lang="en-US" dirty="0"/>
          </a:p>
        </p:txBody>
      </p:sp>
    </p:spTree>
    <p:extLst>
      <p:ext uri="{BB962C8B-B14F-4D97-AF65-F5344CB8AC3E}">
        <p14:creationId xmlns:p14="http://schemas.microsoft.com/office/powerpoint/2010/main" val="18524782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Unfortunately colonialism brought a serious cultural disorientation or distortion to our people. The artistic and cultural achievements of the past of our people were illegally exported from Nigeria, even some of the Art works were physically destroyed while others were stolen. The colonial missionaries made it their business to make bonfires of arts of our land and to ridicule the ideas and belief about them, such works of art which had been destroyed by the missionaries had no replacement.</a:t>
            </a:r>
          </a:p>
          <a:p>
            <a:r>
              <a:rPr lang="en-US" sz="2000" dirty="0" smtClean="0"/>
              <a:t>There </a:t>
            </a:r>
            <a:r>
              <a:rPr lang="en-US" sz="2000" dirty="0" smtClean="0"/>
              <a:t>is also inadequate security for the works of art exhibited in the museums for the fact that there is frequent theft in our museums.</a:t>
            </a:r>
            <a:endParaRPr lang="en-US" sz="2000" dirty="0"/>
          </a:p>
        </p:txBody>
      </p:sp>
      <p:sp>
        <p:nvSpPr>
          <p:cNvPr id="3" name="Title 2"/>
          <p:cNvSpPr>
            <a:spLocks noGrp="1"/>
          </p:cNvSpPr>
          <p:nvPr>
            <p:ph type="title"/>
          </p:nvPr>
        </p:nvSpPr>
        <p:spPr/>
        <p:txBody>
          <a:bodyPr>
            <a:normAutofit fontScale="90000"/>
          </a:bodyPr>
          <a:lstStyle/>
          <a:p>
            <a:r>
              <a:rPr lang="en-US" dirty="0" smtClean="0"/>
              <a:t>Problems of preserving Nigerian Arts</a:t>
            </a:r>
            <a:endParaRPr lang="en-US" dirty="0"/>
          </a:p>
        </p:txBody>
      </p:sp>
    </p:spTree>
    <p:extLst>
      <p:ext uri="{BB962C8B-B14F-4D97-AF65-F5344CB8AC3E}">
        <p14:creationId xmlns:p14="http://schemas.microsoft.com/office/powerpoint/2010/main" val="1406441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57400"/>
            <a:ext cx="8458200" cy="4724400"/>
          </a:xfrm>
        </p:spPr>
        <p:txBody>
          <a:bodyPr>
            <a:noAutofit/>
          </a:bodyPr>
          <a:lstStyle/>
          <a:p>
            <a:pPr>
              <a:buNone/>
            </a:pPr>
            <a:r>
              <a:rPr lang="en-US" sz="2600" dirty="0" smtClean="0"/>
              <a:t>		</a:t>
            </a:r>
            <a:r>
              <a:rPr lang="en-US" sz="2600" dirty="0" smtClean="0">
                <a:latin typeface="Andalus" pitchFamily="18" charset="-78"/>
                <a:cs typeface="Andalus" pitchFamily="18" charset="-78"/>
              </a:rPr>
              <a:t>The political community can be considered as a family as it can be dramatized in the legend and myths portraying its segments as descendants of a common ancestors or founding father. Politics and government ere considered processes of regulating normal life among relations. Social and political institutions were to promote the unbroken ties of friendship. African traditional societies had a deeply-rooted belief in the living, the death and the yet unborn i.e. the living worked, the believed in the dead in times of trouble to intercede on their behalf and also the yet unborn to be born and work with them.</a:t>
            </a:r>
            <a:endParaRPr lang="en-US" sz="2600" dirty="0"/>
          </a:p>
        </p:txBody>
      </p:sp>
      <p:sp>
        <p:nvSpPr>
          <p:cNvPr id="2" name="Title 1"/>
          <p:cNvSpPr>
            <a:spLocks noGrp="1"/>
          </p:cNvSpPr>
          <p:nvPr>
            <p:ph type="title"/>
          </p:nvPr>
        </p:nvSpPr>
        <p:spPr>
          <a:xfrm>
            <a:off x="457200" y="274638"/>
            <a:ext cx="8229600" cy="1858962"/>
          </a:xfrm>
        </p:spPr>
        <p:txBody>
          <a:bodyPr>
            <a:normAutofit fontScale="90000"/>
          </a:bodyPr>
          <a:lstStyle/>
          <a:p>
            <a:r>
              <a:rPr lang="en-US" b="1" u="sng" dirty="0" smtClean="0">
                <a:latin typeface="Andalus" pitchFamily="18" charset="-78"/>
                <a:cs typeface="Andalus" pitchFamily="18" charset="-78"/>
              </a:rPr>
              <a:t>CHAPTER 3</a:t>
            </a:r>
            <a:br>
              <a:rPr lang="en-US" b="1" u="sng" dirty="0" smtClean="0">
                <a:latin typeface="Andalus" pitchFamily="18" charset="-78"/>
                <a:cs typeface="Andalus" pitchFamily="18" charset="-78"/>
              </a:rPr>
            </a:br>
            <a:r>
              <a:rPr lang="en-US" b="1" u="sng" dirty="0" smtClean="0">
                <a:latin typeface="Andalus" pitchFamily="18" charset="-78"/>
                <a:cs typeface="Andalus" pitchFamily="18" charset="-78"/>
              </a:rPr>
              <a:t>SOCIO-POLITICAL INSTITUTIONS IN TRADITIONAL NIGERIAN SOCIETIES</a:t>
            </a:r>
            <a:endParaRPr lang="en-US" b="1"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6324600"/>
          </a:xfrm>
        </p:spPr>
        <p:txBody>
          <a:bodyPr>
            <a:normAutofit/>
          </a:bodyPr>
          <a:lstStyle/>
          <a:p>
            <a:pPr>
              <a:buNone/>
            </a:pPr>
            <a:r>
              <a:rPr lang="en-US" sz="2600" dirty="0" smtClean="0"/>
              <a:t>		</a:t>
            </a:r>
            <a:r>
              <a:rPr lang="en-US" sz="2600" dirty="0" smtClean="0">
                <a:latin typeface="Andalus" pitchFamily="18" charset="-78"/>
                <a:cs typeface="Andalus" pitchFamily="18" charset="-78"/>
              </a:rPr>
              <a:t>God also created divinities and ancestors to police the traditional society, which makes the world an organization of traditional society maintained by the spiritual forces that pervade it. </a:t>
            </a:r>
          </a:p>
          <a:p>
            <a:pPr>
              <a:buNone/>
            </a:pPr>
            <a:r>
              <a:rPr lang="en-US" sz="2600" dirty="0" smtClean="0">
                <a:latin typeface="Andalus" pitchFamily="18" charset="-78"/>
                <a:cs typeface="Andalus" pitchFamily="18" charset="-78"/>
              </a:rPr>
              <a:t>		In the traditional society there were 2 forms of government which were the village, republic and the monarchial system of government. In the monarchial system the king was the supreme and no one could question his authority. Religion and taboos were constraint to the powers of the king, while in the village republic the oldest man in the linage was the focus of justice and authority. Other institutions in traditional societies were the Fulani Jihadists of 1804 and other non-Fulani groups.</a:t>
            </a:r>
            <a:endParaRPr lang="en-US" sz="2600" dirty="0"/>
          </a:p>
        </p:txBody>
      </p:sp>
      <p:pic>
        <p:nvPicPr>
          <p:cNvPr id="3074" name="Picture 2" descr="C:\Users\User\Documents\Igbo_wooden_compl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1862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14400" y="3962400"/>
            <a:ext cx="7315200" cy="3139321"/>
          </a:xfrm>
          <a:prstGeom prst="rect">
            <a:avLst/>
          </a:prstGeom>
          <a:solidFill>
            <a:schemeClr val="bg2">
              <a:lumMod val="50000"/>
            </a:schemeClr>
          </a:solidFill>
        </p:spPr>
        <p:txBody>
          <a:bodyPr wrap="square">
            <a:spAutoFit/>
          </a:bodyPr>
          <a:lstStyle/>
          <a:p>
            <a:r>
              <a:rPr lang="en-US" b="1" i="1" dirty="0">
                <a:solidFill>
                  <a:schemeClr val="accent3">
                    <a:lumMod val="50000"/>
                  </a:schemeClr>
                </a:solidFill>
              </a:rPr>
              <a:t>God also created divinities and ancestors to police the traditional society, which makes the world an organization of traditional society maintained by the spiritual forces that pervade it. </a:t>
            </a:r>
          </a:p>
          <a:p>
            <a:r>
              <a:rPr lang="en-US" b="1" i="1" dirty="0">
                <a:solidFill>
                  <a:schemeClr val="accent3">
                    <a:lumMod val="50000"/>
                  </a:schemeClr>
                </a:solidFill>
              </a:rPr>
              <a:t>		In the traditional society there were 2 forms of government which were the village, republic and the monarchial system of government. In the monarchial system the king was the supreme and no one could question his authority. Religion and taboos were constraint to the powers of the king, while in the village republic the oldest man in the linage was the focus of justice and authority. Other institutions in traditional societies were the Fulani Jihadists of 1804 and other non-Fulani groups.</a:t>
            </a:r>
          </a:p>
        </p:txBody>
      </p:sp>
    </p:spTree>
  </p:cSld>
  <p:clrMapOvr>
    <a:masterClrMapping/>
  </p:clrMapOvr>
  <p:transition spd="slow">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0"/>
            <a:ext cx="8763000" cy="5181600"/>
          </a:xfrm>
        </p:spPr>
        <p:txBody>
          <a:bodyPr>
            <a:noAutofit/>
          </a:bodyPr>
          <a:lstStyle/>
          <a:p>
            <a:pPr>
              <a:buNone/>
            </a:pPr>
            <a:r>
              <a:rPr lang="en-US" sz="2600" dirty="0"/>
              <a:t>	</a:t>
            </a:r>
            <a:r>
              <a:rPr lang="en-US" sz="2600" dirty="0" smtClean="0"/>
              <a:t>	</a:t>
            </a:r>
            <a:r>
              <a:rPr lang="en-US" sz="2600" dirty="0" smtClean="0">
                <a:latin typeface="Andalus" pitchFamily="18" charset="-78"/>
                <a:cs typeface="Andalus" pitchFamily="18" charset="-78"/>
              </a:rPr>
              <a:t>Nigeria has about 250 ethnic groups. Traditionally the question of the origin of Nigerian major and minor ethnic groups have necessitated to rise of priests, divines or elders in the community recognized for their wisdom, who perform as historians. Traditional historians explain the origin of Nigerian people as descending ancestors from heaven or sudden springing from earth. For the Yoruba's ile-ife was the center of the world and progenitor was Oduduwa. Modern historians of Nigerian past can be grouped into diffusionist and anti-diffusionist. The diffusionist traced the origin of people to Arabia, Egypt, the Maghrib or Nubia and they considered it as the places which a number Nigerian people could trace their origin to.</a:t>
            </a:r>
            <a:endParaRPr lang="en-US" sz="2600" dirty="0">
              <a:latin typeface="Andalus" pitchFamily="18" charset="-78"/>
              <a:cs typeface="Andalus" pitchFamily="18" charset="-78"/>
            </a:endParaRPr>
          </a:p>
        </p:txBody>
      </p:sp>
      <p:sp>
        <p:nvSpPr>
          <p:cNvPr id="2" name="Title 1"/>
          <p:cNvSpPr>
            <a:spLocks noGrp="1"/>
          </p:cNvSpPr>
          <p:nvPr>
            <p:ph type="title"/>
          </p:nvPr>
        </p:nvSpPr>
        <p:spPr/>
        <p:txBody>
          <a:bodyPr>
            <a:noAutofit/>
          </a:bodyPr>
          <a:lstStyle/>
          <a:p>
            <a:r>
              <a:rPr lang="en-US" sz="4000" b="1" u="sng" dirty="0" smtClean="0">
                <a:latin typeface="Andalus" pitchFamily="18" charset="-78"/>
                <a:cs typeface="Andalus" pitchFamily="18" charset="-78"/>
              </a:rPr>
              <a:t>CHAPTER 1</a:t>
            </a:r>
            <a:br>
              <a:rPr lang="en-US" sz="4000" b="1" u="sng" dirty="0" smtClean="0">
                <a:latin typeface="Andalus" pitchFamily="18" charset="-78"/>
                <a:cs typeface="Andalus" pitchFamily="18" charset="-78"/>
              </a:rPr>
            </a:br>
            <a:r>
              <a:rPr lang="en-US" sz="4000" b="1" u="sng" dirty="0" smtClean="0">
                <a:latin typeface="Andalus" pitchFamily="18" charset="-78"/>
                <a:cs typeface="Andalus" pitchFamily="18" charset="-78"/>
              </a:rPr>
              <a:t>THE PEOPLE OF NIGERIA</a:t>
            </a:r>
            <a:endParaRPr lang="en-US" sz="4000" b="1" u="sng" dirty="0">
              <a:latin typeface="Andalus" pitchFamily="18" charset="-78"/>
              <a:cs typeface="Andalus" pitchFamily="18" charset="-78"/>
            </a:endParaRPr>
          </a:p>
        </p:txBody>
      </p:sp>
      <p:graphicFrame>
        <p:nvGraphicFramePr>
          <p:cNvPr id="4" name="Diagram 3"/>
          <p:cNvGraphicFramePr/>
          <p:nvPr>
            <p:extLst>
              <p:ext uri="{D42A27DB-BD31-4B8C-83A1-F6EECF244321}">
                <p14:modId xmlns:p14="http://schemas.microsoft.com/office/powerpoint/2010/main" val="4211668762"/>
              </p:ext>
            </p:extLst>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a:t>
            </a:r>
            <a:r>
              <a:rPr lang="en-US" sz="2000" dirty="0"/>
              <a:t>I</a:t>
            </a:r>
            <a:r>
              <a:rPr lang="en-US" sz="2000" dirty="0" smtClean="0"/>
              <a:t>bibio </a:t>
            </a:r>
            <a:r>
              <a:rPr lang="en-US" sz="2000" dirty="0" smtClean="0"/>
              <a:t>of the south eastern corner of Nigeria  and the central and north eastern </a:t>
            </a:r>
            <a:r>
              <a:rPr lang="en-US" sz="2000" dirty="0" smtClean="0"/>
              <a:t>Igbo practiced </a:t>
            </a:r>
            <a:r>
              <a:rPr lang="en-US" sz="2000" dirty="0" smtClean="0"/>
              <a:t>the system of the village </a:t>
            </a:r>
            <a:r>
              <a:rPr lang="en-US" sz="2000" dirty="0" smtClean="0"/>
              <a:t>republic. Among </a:t>
            </a:r>
            <a:r>
              <a:rPr lang="en-US" sz="2000" dirty="0" smtClean="0"/>
              <a:t>the </a:t>
            </a:r>
            <a:r>
              <a:rPr lang="en-US" sz="2000" dirty="0" smtClean="0"/>
              <a:t>Igbo </a:t>
            </a:r>
            <a:r>
              <a:rPr lang="en-US" sz="2000" dirty="0" smtClean="0"/>
              <a:t>direct democracy was </a:t>
            </a:r>
            <a:r>
              <a:rPr lang="en-US" sz="2000" dirty="0" smtClean="0"/>
              <a:t>practiced </a:t>
            </a:r>
            <a:r>
              <a:rPr lang="en-US" sz="2000" dirty="0" smtClean="0"/>
              <a:t>up to lineage level. At that level the oldest man in the unit was the focus of justice and authority.</a:t>
            </a:r>
          </a:p>
          <a:p>
            <a:r>
              <a:rPr lang="en-US" sz="2000" dirty="0" smtClean="0"/>
              <a:t>He took charge of the </a:t>
            </a:r>
            <a:r>
              <a:rPr lang="en-US" sz="2000" dirty="0" smtClean="0"/>
              <a:t>ofo</a:t>
            </a:r>
            <a:r>
              <a:rPr lang="en-US" sz="2000" dirty="0" smtClean="0"/>
              <a:t>. The symbol of justice and authority, and offered sacrifices to the ancestors for the welfare of his men.</a:t>
            </a:r>
          </a:p>
          <a:p>
            <a:r>
              <a:rPr lang="en-US" sz="2000" dirty="0" smtClean="0"/>
              <a:t>I there was any dispute it was settled by the an assembly of all men and women when the issue concerned the latter. Everyone was qualified to contribute to discussions on any matter, at the of which some elders were selected to withdraw for further deliberations. Their decisions was then announced to the assembly for </a:t>
            </a:r>
            <a:r>
              <a:rPr lang="en-US" sz="2000" dirty="0" smtClean="0"/>
              <a:t>approval. If </a:t>
            </a:r>
            <a:r>
              <a:rPr lang="en-US" sz="2000" dirty="0" smtClean="0"/>
              <a:t>the decision was acceptable it was approved, otherwise it was reconsidered and represented until there was a consensus.</a:t>
            </a:r>
            <a:endParaRPr lang="en-US" sz="2000" dirty="0"/>
          </a:p>
        </p:txBody>
      </p:sp>
      <p:sp>
        <p:nvSpPr>
          <p:cNvPr id="3" name="Title 2"/>
          <p:cNvSpPr>
            <a:spLocks noGrp="1"/>
          </p:cNvSpPr>
          <p:nvPr>
            <p:ph type="title"/>
          </p:nvPr>
        </p:nvSpPr>
        <p:spPr/>
        <p:txBody>
          <a:bodyPr/>
          <a:lstStyle/>
          <a:p>
            <a:r>
              <a:rPr lang="en-US" dirty="0" smtClean="0"/>
              <a:t>The system of the Village republic</a:t>
            </a:r>
            <a:endParaRPr lang="en-US" dirty="0"/>
          </a:p>
        </p:txBody>
      </p:sp>
    </p:spTree>
    <p:extLst>
      <p:ext uri="{BB962C8B-B14F-4D97-AF65-F5344CB8AC3E}">
        <p14:creationId xmlns:p14="http://schemas.microsoft.com/office/powerpoint/2010/main" val="35295096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incursion of the </a:t>
            </a:r>
            <a:r>
              <a:rPr lang="en-US" sz="2000" dirty="0" smtClean="0"/>
              <a:t>Fulani </a:t>
            </a:r>
            <a:r>
              <a:rPr lang="en-US" sz="2000" dirty="0" smtClean="0"/>
              <a:t>jihadists into Northern Nigeria which began in 1804 has its impacts on the structure of the government  among the non </a:t>
            </a:r>
            <a:r>
              <a:rPr lang="en-US" sz="2000" dirty="0" smtClean="0"/>
              <a:t>Fulani </a:t>
            </a:r>
            <a:r>
              <a:rPr lang="en-US" sz="2000" dirty="0" smtClean="0"/>
              <a:t>ethnic groups in the </a:t>
            </a:r>
            <a:r>
              <a:rPr lang="en-US" sz="2000" dirty="0" smtClean="0"/>
              <a:t>North. The </a:t>
            </a:r>
            <a:r>
              <a:rPr lang="en-US" sz="2000" dirty="0" smtClean="0"/>
              <a:t>jihad effected a political revolution which embraced a little more than half of the present day Nigeria.</a:t>
            </a:r>
          </a:p>
          <a:p>
            <a:r>
              <a:rPr lang="en-US" sz="2000" dirty="0" smtClean="0"/>
              <a:t>Observations of </a:t>
            </a:r>
            <a:r>
              <a:rPr lang="en-US" sz="2000" dirty="0" smtClean="0"/>
              <a:t>Islamic </a:t>
            </a:r>
            <a:r>
              <a:rPr lang="en-US" sz="2000" dirty="0" smtClean="0"/>
              <a:t>practice in religion, law and war was part of the new emirate system imposed on the north traditional </a:t>
            </a:r>
            <a:r>
              <a:rPr lang="en-US" sz="2000" dirty="0" smtClean="0"/>
              <a:t>societies. The Fulani conquerors, </a:t>
            </a:r>
            <a:r>
              <a:rPr lang="en-US" sz="2000" dirty="0" smtClean="0"/>
              <a:t>the emirs ,established at their courts a new judicial system under a qualified </a:t>
            </a:r>
            <a:r>
              <a:rPr lang="en-US" sz="2000" dirty="0" smtClean="0"/>
              <a:t>Muslim </a:t>
            </a:r>
            <a:r>
              <a:rPr lang="en-US" sz="2000" dirty="0" smtClean="0"/>
              <a:t>legal scholar, the Alkali, who heard appeals from the court of </a:t>
            </a:r>
            <a:r>
              <a:rPr lang="en-US" sz="2000" dirty="0" smtClean="0"/>
              <a:t>salenke</a:t>
            </a:r>
            <a:r>
              <a:rPr lang="en-US" sz="2000" dirty="0" smtClean="0"/>
              <a:t>, a judicial officer under the now sub ordinated </a:t>
            </a:r>
            <a:r>
              <a:rPr lang="en-US" sz="2000" dirty="0" smtClean="0"/>
              <a:t>Habe</a:t>
            </a:r>
            <a:r>
              <a:rPr lang="en-US" sz="2000" dirty="0" smtClean="0"/>
              <a:t>(Hausa) ruler. </a:t>
            </a:r>
            <a:endParaRPr lang="en-US" sz="2000" dirty="0"/>
          </a:p>
        </p:txBody>
      </p:sp>
      <p:sp>
        <p:nvSpPr>
          <p:cNvPr id="3" name="Title 2"/>
          <p:cNvSpPr>
            <a:spLocks noGrp="1"/>
          </p:cNvSpPr>
          <p:nvPr>
            <p:ph type="title"/>
          </p:nvPr>
        </p:nvSpPr>
        <p:spPr/>
        <p:txBody>
          <a:bodyPr>
            <a:normAutofit fontScale="90000"/>
          </a:bodyPr>
          <a:lstStyle/>
          <a:p>
            <a:r>
              <a:rPr lang="en-US" dirty="0" smtClean="0"/>
              <a:t>The jihadists of 1804 and the non </a:t>
            </a:r>
            <a:r>
              <a:rPr lang="en-US" dirty="0" smtClean="0"/>
              <a:t>Fulani </a:t>
            </a:r>
            <a:r>
              <a:rPr lang="en-US" dirty="0" smtClean="0"/>
              <a:t>Groups</a:t>
            </a:r>
            <a:endParaRPr lang="en-US" dirty="0"/>
          </a:p>
        </p:txBody>
      </p:sp>
    </p:spTree>
    <p:extLst>
      <p:ext uri="{BB962C8B-B14F-4D97-AF65-F5344CB8AC3E}">
        <p14:creationId xmlns:p14="http://schemas.microsoft.com/office/powerpoint/2010/main" val="1138223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point was made earlier that traditional societies were not noted for large bureaucracies. Yet decisions were efficiently executed. Villages were face to face communities and decisions of elders or their assemblies were not difficult to enforce. In chiefly societies, the aura of divinities around the king was adequate to ensure compliance with orders emanating from his </a:t>
            </a:r>
            <a:r>
              <a:rPr lang="en-US" sz="2000" dirty="0" smtClean="0"/>
              <a:t>court. In </a:t>
            </a:r>
            <a:r>
              <a:rPr lang="en-US" sz="2000" dirty="0" smtClean="0"/>
              <a:t>most traditional societies, secret societies were valuable  as instruments of social control and agencies for enforcing decisions</a:t>
            </a:r>
            <a:endParaRPr lang="en-US" sz="2000" dirty="0"/>
          </a:p>
        </p:txBody>
      </p:sp>
      <p:sp>
        <p:nvSpPr>
          <p:cNvPr id="3" name="Title 2"/>
          <p:cNvSpPr>
            <a:spLocks noGrp="1"/>
          </p:cNvSpPr>
          <p:nvPr>
            <p:ph type="title"/>
          </p:nvPr>
        </p:nvSpPr>
        <p:spPr/>
        <p:txBody>
          <a:bodyPr/>
          <a:lstStyle/>
          <a:p>
            <a:r>
              <a:rPr lang="en-US" dirty="0" smtClean="0"/>
              <a:t>Executive Machinery</a:t>
            </a:r>
            <a:endParaRPr lang="en-US" dirty="0"/>
          </a:p>
        </p:txBody>
      </p:sp>
    </p:spTree>
    <p:extLst>
      <p:ext uri="{BB962C8B-B14F-4D97-AF65-F5344CB8AC3E}">
        <p14:creationId xmlns:p14="http://schemas.microsoft.com/office/powerpoint/2010/main" val="4494718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33600"/>
            <a:ext cx="8229600" cy="4495800"/>
          </a:xfrm>
        </p:spPr>
        <p:txBody>
          <a:bodyPr>
            <a:normAutofit/>
          </a:bodyPr>
          <a:lstStyle/>
          <a:p>
            <a:pPr>
              <a:buNone/>
            </a:pPr>
            <a:r>
              <a:rPr lang="en-US" sz="2600" dirty="0" smtClean="0">
                <a:latin typeface="Andalus" pitchFamily="18" charset="-78"/>
                <a:cs typeface="Andalus" pitchFamily="18" charset="-78"/>
              </a:rPr>
              <a:t>		Intergroup relations can be defined as the interactions between 2 or more distinct cultural and linguistic ethnic group through marriage, migration, diplomacy or quest for economic power. It could also be through violence.</a:t>
            </a:r>
            <a:endParaRPr lang="en-US" sz="2600" dirty="0">
              <a:latin typeface="Andalus" pitchFamily="18" charset="-78"/>
              <a:cs typeface="Andalus" pitchFamily="18" charset="-78"/>
            </a:endParaRPr>
          </a:p>
        </p:txBody>
      </p:sp>
      <p:sp>
        <p:nvSpPr>
          <p:cNvPr id="2" name="Title 1"/>
          <p:cNvSpPr>
            <a:spLocks noGrp="1"/>
          </p:cNvSpPr>
          <p:nvPr>
            <p:ph type="title"/>
          </p:nvPr>
        </p:nvSpPr>
        <p:spPr>
          <a:xfrm>
            <a:off x="457200" y="274638"/>
            <a:ext cx="8229600" cy="1630362"/>
          </a:xfrm>
        </p:spPr>
        <p:txBody>
          <a:bodyPr>
            <a:normAutofit fontScale="90000"/>
          </a:bodyPr>
          <a:lstStyle/>
          <a:p>
            <a:r>
              <a:rPr lang="en-US" b="1" u="sng" dirty="0" smtClean="0">
                <a:latin typeface="Andalus" pitchFamily="18" charset="-78"/>
                <a:cs typeface="Andalus" pitchFamily="18" charset="-78"/>
              </a:rPr>
              <a:t>CHAPTER 4</a:t>
            </a:r>
            <a:br>
              <a:rPr lang="en-US" b="1" u="sng" dirty="0" smtClean="0">
                <a:latin typeface="Andalus" pitchFamily="18" charset="-78"/>
                <a:cs typeface="Andalus" pitchFamily="18" charset="-78"/>
              </a:rPr>
            </a:br>
            <a:r>
              <a:rPr lang="en-US" b="1" u="sng" dirty="0" smtClean="0">
                <a:latin typeface="Andalus" pitchFamily="18" charset="-78"/>
                <a:cs typeface="Andalus" pitchFamily="18" charset="-78"/>
              </a:rPr>
              <a:t>INTER GROUP RELATIONS IN NIGERIA</a:t>
            </a:r>
            <a:endParaRPr lang="en-US" b="1"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4800600" cy="1524000"/>
          </a:xfrm>
        </p:spPr>
        <p:txBody>
          <a:bodyPr>
            <a:normAutofit/>
          </a:bodyPr>
          <a:lstStyle/>
          <a:p>
            <a:r>
              <a:rPr lang="en-US" sz="3200" b="1" u="sng" dirty="0" smtClean="0">
                <a:latin typeface="Andalus" pitchFamily="18" charset="-78"/>
                <a:cs typeface="Andalus" pitchFamily="18" charset="-78"/>
              </a:rPr>
              <a:t>FACTORS </a:t>
            </a:r>
            <a:r>
              <a:rPr lang="en-US" sz="3200" u="sng" dirty="0">
                <a:latin typeface="Andalus" pitchFamily="18" charset="-78"/>
                <a:cs typeface="Andalus" pitchFamily="18" charset="-78"/>
              </a:rPr>
              <a:t>O</a:t>
            </a:r>
            <a:r>
              <a:rPr lang="en-US" sz="3200" b="1" u="sng" dirty="0" smtClean="0">
                <a:latin typeface="Andalus" pitchFamily="18" charset="-78"/>
                <a:cs typeface="Andalus" pitchFamily="18" charset="-78"/>
              </a:rPr>
              <a:t>F INTERGROUP RELATIONS</a:t>
            </a:r>
            <a:endParaRPr lang="en-US" sz="3200" b="1" u="sng" dirty="0">
              <a:latin typeface="Andalus" pitchFamily="18" charset="-78"/>
              <a:cs typeface="Andalus" pitchFamily="18" charset="-78"/>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163" r="29163"/>
          <a:stretch>
            <a:fillRect/>
          </a:stretch>
        </p:blipFill>
        <p:spPr>
          <a:xfrm>
            <a:off x="457200" y="457200"/>
            <a:ext cx="2667000" cy="5562600"/>
          </a:xfrm>
        </p:spPr>
      </p:pic>
      <p:sp>
        <p:nvSpPr>
          <p:cNvPr id="3" name="Content Placeholder 2"/>
          <p:cNvSpPr>
            <a:spLocks noGrp="1"/>
          </p:cNvSpPr>
          <p:nvPr>
            <p:ph type="body" sz="half" idx="2"/>
          </p:nvPr>
        </p:nvSpPr>
        <p:spPr>
          <a:xfrm>
            <a:off x="3276600" y="1524000"/>
            <a:ext cx="5562600" cy="4419600"/>
          </a:xfrm>
        </p:spPr>
        <p:txBody>
          <a:bodyPr>
            <a:noAutofit/>
          </a:bodyPr>
          <a:lstStyle/>
          <a:p>
            <a:pPr>
              <a:buFont typeface="Wingdings" pitchFamily="2" charset="2"/>
              <a:buChar char="v"/>
            </a:pPr>
            <a:r>
              <a:rPr lang="en-US" sz="1800" b="1" u="sng" dirty="0" smtClean="0">
                <a:latin typeface="Andalus" pitchFamily="18" charset="-78"/>
                <a:cs typeface="Andalus" pitchFamily="18" charset="-78"/>
              </a:rPr>
              <a:t> GEOGRAPHY: </a:t>
            </a:r>
          </a:p>
          <a:p>
            <a:pPr>
              <a:buNone/>
            </a:pPr>
            <a:r>
              <a:rPr lang="en-US" sz="1800" dirty="0" smtClean="0">
                <a:latin typeface="Andalus" pitchFamily="18" charset="-78"/>
                <a:cs typeface="Andalus" pitchFamily="18" charset="-78"/>
              </a:rPr>
              <a:t>It encouraged the existence of network of land routes which promoted economic activities and intergroup relations</a:t>
            </a:r>
          </a:p>
          <a:p>
            <a:pPr>
              <a:buFont typeface="Wingdings" pitchFamily="2" charset="2"/>
              <a:buChar char="v"/>
            </a:pPr>
            <a:r>
              <a:rPr lang="en-US" sz="1800" dirty="0" smtClean="0">
                <a:latin typeface="Andalus" pitchFamily="18" charset="-78"/>
                <a:cs typeface="Andalus" pitchFamily="18" charset="-78"/>
              </a:rPr>
              <a:t> </a:t>
            </a:r>
            <a:r>
              <a:rPr lang="en-US" sz="1800" b="1" u="sng" dirty="0" smtClean="0">
                <a:latin typeface="Andalus" pitchFamily="18" charset="-78"/>
                <a:cs typeface="Andalus" pitchFamily="18" charset="-78"/>
              </a:rPr>
              <a:t>MIGRATION:</a:t>
            </a:r>
          </a:p>
          <a:p>
            <a:pPr>
              <a:buNone/>
            </a:pPr>
            <a:r>
              <a:rPr lang="en-US" sz="1800" dirty="0" smtClean="0">
                <a:latin typeface="Andalus" pitchFamily="18" charset="-78"/>
                <a:cs typeface="Andalus" pitchFamily="18" charset="-78"/>
              </a:rPr>
              <a:t>Migration is a common phenomenon in history as it has influenced the pattern of relations among various groups in Nigeria. It could be necessitated by the search for better economic opportunities. Migrants interest with their host communities and in some cases, settle permanently and imbibe the culture and other aspects of life of their host.</a:t>
            </a:r>
          </a:p>
          <a:p>
            <a:pPr>
              <a:buNone/>
            </a:pP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8388" b="28388"/>
          <a:stretch>
            <a:fillRect/>
          </a:stretch>
        </p:blipFill>
        <p:spPr>
          <a:xfrm>
            <a:off x="381000" y="304800"/>
            <a:ext cx="8382000" cy="2743200"/>
          </a:xfrm>
        </p:spPr>
      </p:pic>
      <p:sp>
        <p:nvSpPr>
          <p:cNvPr id="3" name="Content Placeholder 2"/>
          <p:cNvSpPr>
            <a:spLocks noGrp="1"/>
          </p:cNvSpPr>
          <p:nvPr>
            <p:ph type="body" sz="half" idx="2"/>
          </p:nvPr>
        </p:nvSpPr>
        <p:spPr>
          <a:xfrm>
            <a:off x="457200" y="2895600"/>
            <a:ext cx="8229600" cy="2743200"/>
          </a:xfrm>
        </p:spPr>
        <p:txBody>
          <a:bodyPr>
            <a:normAutofit fontScale="25000" lnSpcReduction="20000"/>
          </a:bodyPr>
          <a:lstStyle/>
          <a:p>
            <a:pPr>
              <a:buFont typeface="Wingdings" pitchFamily="2" charset="2"/>
              <a:buChar char="v"/>
            </a:pPr>
            <a:r>
              <a:rPr lang="en-US" sz="7200" dirty="0" smtClean="0"/>
              <a:t> </a:t>
            </a:r>
            <a:r>
              <a:rPr lang="en-US" sz="7200" b="1" u="sng" dirty="0" smtClean="0">
                <a:latin typeface="Andalus" pitchFamily="18" charset="-78"/>
                <a:cs typeface="Andalus" pitchFamily="18" charset="-78"/>
              </a:rPr>
              <a:t>TRADE:</a:t>
            </a:r>
          </a:p>
          <a:p>
            <a:pPr>
              <a:buNone/>
            </a:pPr>
            <a:r>
              <a:rPr lang="en-US" sz="7200" dirty="0" smtClean="0">
                <a:latin typeface="Andalus" pitchFamily="18" charset="-78"/>
                <a:cs typeface="Andalus" pitchFamily="18" charset="-78"/>
              </a:rPr>
              <a:t>Economic interaction is necessary since no community is self-sufficient. They had to interest with neighboring communities to get what they wanted and a times they had to give their own good in form of trade by barter. </a:t>
            </a:r>
          </a:p>
          <a:p>
            <a:pPr>
              <a:buNone/>
            </a:pPr>
            <a:r>
              <a:rPr lang="en-US" sz="7200" dirty="0" smtClean="0">
                <a:latin typeface="Andalus" pitchFamily="18" charset="-78"/>
                <a:cs typeface="Andalus" pitchFamily="18" charset="-78"/>
              </a:rPr>
              <a:t>Other factors of intergroup relations could be marriage, cultural, affinity, diplomacy, religion, war, slave trade. </a:t>
            </a:r>
          </a:p>
          <a:p>
            <a:pPr>
              <a:buNone/>
            </a:pPr>
            <a:r>
              <a:rPr lang="en-US" sz="7200" dirty="0" smtClean="0">
                <a:latin typeface="Andalus" pitchFamily="18" charset="-78"/>
                <a:cs typeface="Andalus" pitchFamily="18" charset="-78"/>
              </a:rPr>
              <a:t>One of the consequence of intergroup relations was the diffusion of socio cultural values. For example finding traits of one community in another community. Intergroup relations also led to the development of high ways. As new routes were created the old ones were made effective which also resulted to the growth of markets</a:t>
            </a:r>
            <a:r>
              <a:rPr lang="en-US" sz="2600" dirty="0" smtClean="0">
                <a:latin typeface="Andalus" pitchFamily="18" charset="-78"/>
                <a:cs typeface="Andalus" pitchFamily="18" charset="-78"/>
              </a:rPr>
              <a:t>.</a:t>
            </a:r>
          </a:p>
        </p:txBody>
      </p:sp>
    </p:spTree>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Inter ethnic marriage was another issue which led to interactions between people of various </a:t>
            </a:r>
            <a:r>
              <a:rPr lang="en-US" sz="2000" dirty="0" smtClean="0"/>
              <a:t>groups. For </a:t>
            </a:r>
            <a:r>
              <a:rPr lang="en-US" sz="2000" dirty="0" smtClean="0"/>
              <a:t>instance there were intermarriages between the </a:t>
            </a:r>
            <a:r>
              <a:rPr lang="en-US" sz="2000" dirty="0" smtClean="0"/>
              <a:t>itshekiri</a:t>
            </a:r>
            <a:r>
              <a:rPr lang="en-US" sz="2000" dirty="0" smtClean="0"/>
              <a:t> and </a:t>
            </a:r>
            <a:r>
              <a:rPr lang="en-US" sz="2000" dirty="0" smtClean="0"/>
              <a:t>urhobo in </a:t>
            </a:r>
            <a:r>
              <a:rPr lang="en-US" sz="2000" dirty="0" smtClean="0"/>
              <a:t>the water front camps established in some urhobo communities for the purpose of collecting </a:t>
            </a:r>
            <a:r>
              <a:rPr lang="en-US" sz="2000" dirty="0" smtClean="0"/>
              <a:t>palm oil </a:t>
            </a:r>
            <a:r>
              <a:rPr lang="en-US" sz="2000" dirty="0" smtClean="0"/>
              <a:t>and this reduced tension between the two groups.</a:t>
            </a:r>
          </a:p>
          <a:p>
            <a:r>
              <a:rPr lang="en-US" sz="2800" u="sng" dirty="0" smtClean="0"/>
              <a:t>Cultural Affinity</a:t>
            </a:r>
          </a:p>
          <a:p>
            <a:r>
              <a:rPr lang="en-US" sz="2000" dirty="0" smtClean="0"/>
              <a:t>This served as a </a:t>
            </a:r>
            <a:r>
              <a:rPr lang="en-US" sz="2000" dirty="0" smtClean="0"/>
              <a:t>rallying </a:t>
            </a:r>
            <a:r>
              <a:rPr lang="en-US" sz="2000" dirty="0" smtClean="0"/>
              <a:t>point to some communities during the </a:t>
            </a:r>
            <a:r>
              <a:rPr lang="en-US" sz="2000" dirty="0" smtClean="0"/>
              <a:t>pre-colonial </a:t>
            </a:r>
            <a:r>
              <a:rPr lang="en-US" sz="2000" dirty="0" smtClean="0"/>
              <a:t>period in </a:t>
            </a:r>
            <a:r>
              <a:rPr lang="en-US" sz="2000" dirty="0" smtClean="0"/>
              <a:t>Nigeria. For </a:t>
            </a:r>
            <a:r>
              <a:rPr lang="en-US" sz="2000" dirty="0" smtClean="0"/>
              <a:t>example the </a:t>
            </a:r>
            <a:r>
              <a:rPr lang="en-US" sz="2000" dirty="0" smtClean="0"/>
              <a:t>oduduwa</a:t>
            </a:r>
            <a:r>
              <a:rPr lang="en-US" sz="2000" dirty="0" smtClean="0"/>
              <a:t> legend of the origin of </a:t>
            </a:r>
            <a:r>
              <a:rPr lang="en-US" sz="2000" dirty="0" smtClean="0"/>
              <a:t>Yoruba land posited </a:t>
            </a:r>
            <a:r>
              <a:rPr lang="en-US" sz="2000" dirty="0" smtClean="0"/>
              <a:t>that </a:t>
            </a:r>
            <a:r>
              <a:rPr lang="en-US" sz="2000" dirty="0" smtClean="0"/>
              <a:t>oranmiyan</a:t>
            </a:r>
            <a:r>
              <a:rPr lang="en-US" sz="2000" dirty="0" smtClean="0"/>
              <a:t> a prince of </a:t>
            </a:r>
            <a:r>
              <a:rPr lang="en-US" sz="2000" dirty="0" smtClean="0"/>
              <a:t>oduduwa</a:t>
            </a:r>
            <a:r>
              <a:rPr lang="en-US" sz="2000" dirty="0" smtClean="0"/>
              <a:t> was sent to rule </a:t>
            </a:r>
            <a:r>
              <a:rPr lang="en-US" sz="2000" dirty="0" smtClean="0"/>
              <a:t>Benin </a:t>
            </a:r>
            <a:r>
              <a:rPr lang="en-US" sz="2000" dirty="0" smtClean="0"/>
              <a:t>after the demise of </a:t>
            </a:r>
            <a:r>
              <a:rPr lang="en-US" sz="2000" dirty="0" smtClean="0"/>
              <a:t>oggiso</a:t>
            </a:r>
            <a:r>
              <a:rPr lang="en-US" sz="2000" dirty="0" smtClean="0"/>
              <a:t> dynasty in </a:t>
            </a:r>
            <a:r>
              <a:rPr lang="en-US" sz="2000" dirty="0" smtClean="0"/>
              <a:t>Benin. While </a:t>
            </a:r>
            <a:r>
              <a:rPr lang="en-US" sz="2000" dirty="0" smtClean="0"/>
              <a:t>in </a:t>
            </a:r>
            <a:r>
              <a:rPr lang="en-US" sz="2000" dirty="0" smtClean="0"/>
              <a:t>Benin </a:t>
            </a:r>
            <a:r>
              <a:rPr lang="en-US" sz="2000" dirty="0" smtClean="0"/>
              <a:t>oranmiyan</a:t>
            </a:r>
            <a:r>
              <a:rPr lang="en-US" sz="2000" dirty="0" smtClean="0"/>
              <a:t> had a son called </a:t>
            </a:r>
            <a:r>
              <a:rPr lang="en-US" sz="2000" dirty="0" smtClean="0"/>
              <a:t>eweka</a:t>
            </a:r>
            <a:r>
              <a:rPr lang="en-US" sz="2000" dirty="0" smtClean="0"/>
              <a:t> through a </a:t>
            </a:r>
            <a:r>
              <a:rPr lang="en-US" sz="2000" dirty="0" smtClean="0"/>
              <a:t>Benin </a:t>
            </a:r>
            <a:r>
              <a:rPr lang="en-US" sz="2000" dirty="0" smtClean="0"/>
              <a:t>lady.oranmiyan</a:t>
            </a:r>
            <a:r>
              <a:rPr lang="en-US" sz="2000" dirty="0" smtClean="0"/>
              <a:t> later returned to </a:t>
            </a:r>
            <a:r>
              <a:rPr lang="en-US" sz="2000" dirty="0" smtClean="0"/>
              <a:t>Yoruba </a:t>
            </a:r>
            <a:r>
              <a:rPr lang="en-US" sz="2000" dirty="0" smtClean="0"/>
              <a:t>land while </a:t>
            </a:r>
            <a:r>
              <a:rPr lang="en-US" sz="2000" dirty="0" smtClean="0"/>
              <a:t>eweka</a:t>
            </a:r>
            <a:r>
              <a:rPr lang="en-US" sz="2000" dirty="0" smtClean="0"/>
              <a:t> his son grew </a:t>
            </a:r>
            <a:r>
              <a:rPr lang="en-US" sz="2000" dirty="0" smtClean="0"/>
              <a:t>grew</a:t>
            </a:r>
            <a:r>
              <a:rPr lang="en-US" sz="2000" dirty="0" smtClean="0"/>
              <a:t> up and became a king in </a:t>
            </a:r>
            <a:r>
              <a:rPr lang="en-US" sz="2000" dirty="0" smtClean="0"/>
              <a:t>Benin. Today </a:t>
            </a:r>
            <a:r>
              <a:rPr lang="en-US" sz="2000" dirty="0" smtClean="0"/>
              <a:t>ewka</a:t>
            </a:r>
            <a:r>
              <a:rPr lang="en-US" sz="2000" dirty="0" smtClean="0"/>
              <a:t> is </a:t>
            </a:r>
            <a:r>
              <a:rPr lang="en-US" sz="2000" dirty="0" smtClean="0"/>
              <a:t>referred </a:t>
            </a:r>
            <a:r>
              <a:rPr lang="en-US" sz="2000" dirty="0" smtClean="0"/>
              <a:t>to as the ancestor of the present line of Edo monarchs.</a:t>
            </a:r>
            <a:endParaRPr lang="en-US" sz="2000" dirty="0"/>
          </a:p>
        </p:txBody>
      </p:sp>
      <p:sp>
        <p:nvSpPr>
          <p:cNvPr id="3" name="Title 2"/>
          <p:cNvSpPr>
            <a:spLocks noGrp="1"/>
          </p:cNvSpPr>
          <p:nvPr>
            <p:ph type="title"/>
          </p:nvPr>
        </p:nvSpPr>
        <p:spPr/>
        <p:txBody>
          <a:bodyPr/>
          <a:lstStyle/>
          <a:p>
            <a:r>
              <a:rPr lang="en-US" dirty="0" smtClean="0"/>
              <a:t>Marriage</a:t>
            </a:r>
            <a:endParaRPr lang="en-US" dirty="0"/>
          </a:p>
        </p:txBody>
      </p:sp>
    </p:spTree>
    <p:extLst>
      <p:ext uri="{BB962C8B-B14F-4D97-AF65-F5344CB8AC3E}">
        <p14:creationId xmlns:p14="http://schemas.microsoft.com/office/powerpoint/2010/main" val="28403653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200" dirty="0" smtClean="0"/>
              <a:t>The act of diplomacy was not alien to the communities or groups existing during the pre colonial period in Nigeria, rather  it was a means of facilitating or cementing relations between </a:t>
            </a:r>
            <a:r>
              <a:rPr lang="en-US" sz="2200" dirty="0" smtClean="0"/>
              <a:t>them. Diplomacy </a:t>
            </a:r>
            <a:r>
              <a:rPr lang="en-US" sz="2200" dirty="0" smtClean="0"/>
              <a:t>then was a process through which empires </a:t>
            </a:r>
            <a:r>
              <a:rPr lang="en-US" sz="2200" dirty="0" smtClean="0"/>
              <a:t>kingdoms or </a:t>
            </a:r>
            <a:r>
              <a:rPr lang="en-US" sz="2200" dirty="0" smtClean="0"/>
              <a:t>communities communicated with one another through official </a:t>
            </a:r>
            <a:r>
              <a:rPr lang="en-US" sz="2200" dirty="0" smtClean="0"/>
              <a:t>agents. This </a:t>
            </a:r>
            <a:r>
              <a:rPr lang="en-US" sz="2200" dirty="0" smtClean="0"/>
              <a:t>communication may be for the purpose of </a:t>
            </a:r>
            <a:r>
              <a:rPr lang="en-US" sz="2200" dirty="0" smtClean="0"/>
              <a:t>exchange </a:t>
            </a:r>
            <a:r>
              <a:rPr lang="en-US" sz="2200" dirty="0" smtClean="0"/>
              <a:t>of gifts sending of congratulatory messages expression of </a:t>
            </a:r>
            <a:r>
              <a:rPr lang="en-US" sz="2200" dirty="0" smtClean="0"/>
              <a:t>courtesy, recognition </a:t>
            </a:r>
            <a:r>
              <a:rPr lang="en-US" sz="2200" dirty="0" smtClean="0"/>
              <a:t>of recipient superior position, expression of support or to normalize relations between </a:t>
            </a:r>
            <a:r>
              <a:rPr lang="en-US" sz="2200" dirty="0" smtClean="0"/>
              <a:t>communities. For </a:t>
            </a:r>
            <a:r>
              <a:rPr lang="en-US" sz="2200" dirty="0" smtClean="0"/>
              <a:t>instance the </a:t>
            </a:r>
            <a:r>
              <a:rPr lang="en-US" sz="2200" dirty="0" smtClean="0"/>
              <a:t>awujale</a:t>
            </a:r>
            <a:r>
              <a:rPr lang="en-US" sz="2200" dirty="0" smtClean="0"/>
              <a:t> </a:t>
            </a:r>
            <a:r>
              <a:rPr lang="en-US" sz="2200" dirty="0" smtClean="0"/>
              <a:t>of </a:t>
            </a:r>
            <a:r>
              <a:rPr lang="en-US" sz="2200" dirty="0" smtClean="0"/>
              <a:t>ijebu</a:t>
            </a:r>
            <a:r>
              <a:rPr lang="en-US" sz="2200" dirty="0" smtClean="0"/>
              <a:t> ode sent a </a:t>
            </a:r>
            <a:r>
              <a:rPr lang="en-US" sz="2200" dirty="0" smtClean="0"/>
              <a:t>congratulatory message </a:t>
            </a:r>
            <a:r>
              <a:rPr lang="en-US" sz="2200" dirty="0" smtClean="0"/>
              <a:t>to </a:t>
            </a:r>
            <a:r>
              <a:rPr lang="en-US" sz="2200" dirty="0" smtClean="0"/>
              <a:t>oba</a:t>
            </a:r>
            <a:r>
              <a:rPr lang="en-US" sz="2200" dirty="0" smtClean="0"/>
              <a:t> </a:t>
            </a:r>
            <a:r>
              <a:rPr lang="en-US" sz="2200" dirty="0" smtClean="0"/>
              <a:t>akintoye</a:t>
            </a:r>
            <a:r>
              <a:rPr lang="en-US" sz="2200" dirty="0" smtClean="0"/>
              <a:t> of </a:t>
            </a:r>
            <a:r>
              <a:rPr lang="en-US" sz="2200" dirty="0" smtClean="0"/>
              <a:t>Lagos </a:t>
            </a:r>
            <a:r>
              <a:rPr lang="en-US" sz="2200" dirty="0" smtClean="0"/>
              <a:t>in 1851 when the latte was restored as </a:t>
            </a:r>
            <a:r>
              <a:rPr lang="en-US" sz="2200" dirty="0" smtClean="0"/>
              <a:t>Lagos </a:t>
            </a:r>
            <a:r>
              <a:rPr lang="en-US" sz="2200" dirty="0" smtClean="0"/>
              <a:t>monarch.</a:t>
            </a:r>
            <a:endParaRPr lang="en-US" sz="2200" dirty="0"/>
          </a:p>
        </p:txBody>
      </p:sp>
      <p:sp>
        <p:nvSpPr>
          <p:cNvPr id="3" name="Title 2"/>
          <p:cNvSpPr>
            <a:spLocks noGrp="1"/>
          </p:cNvSpPr>
          <p:nvPr>
            <p:ph type="title"/>
          </p:nvPr>
        </p:nvSpPr>
        <p:spPr/>
        <p:txBody>
          <a:bodyPr/>
          <a:lstStyle/>
          <a:p>
            <a:r>
              <a:rPr lang="en-US" dirty="0" smtClean="0"/>
              <a:t>Diplomacy</a:t>
            </a:r>
            <a:endParaRPr lang="en-US" dirty="0"/>
          </a:p>
        </p:txBody>
      </p:sp>
    </p:spTree>
    <p:extLst>
      <p:ext uri="{BB962C8B-B14F-4D97-AF65-F5344CB8AC3E}">
        <p14:creationId xmlns:p14="http://schemas.microsoft.com/office/powerpoint/2010/main" val="1269799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It is known that mutual understanding </a:t>
            </a:r>
            <a:r>
              <a:rPr lang="en-US" sz="2000" dirty="0" smtClean="0"/>
              <a:t>and </a:t>
            </a:r>
            <a:r>
              <a:rPr lang="en-US" sz="2000" dirty="0" smtClean="0"/>
              <a:t>feeling of brotherhood usually exist among the people who share the same religion , irrespective of their ethnic </a:t>
            </a:r>
            <a:r>
              <a:rPr lang="en-US" sz="2000" dirty="0" smtClean="0"/>
              <a:t>groups. Therefore </a:t>
            </a:r>
            <a:r>
              <a:rPr lang="en-US" sz="2000" dirty="0" smtClean="0"/>
              <a:t>religion was another factor that encouraged mixing of people from various areas. Some </a:t>
            </a:r>
            <a:r>
              <a:rPr lang="en-US" sz="2000" dirty="0" smtClean="0"/>
              <a:t>Hausa </a:t>
            </a:r>
            <a:r>
              <a:rPr lang="en-US" sz="2000" dirty="0" smtClean="0"/>
              <a:t>mallams</a:t>
            </a:r>
            <a:r>
              <a:rPr lang="en-US" sz="2000" dirty="0" smtClean="0"/>
              <a:t> visited </a:t>
            </a:r>
            <a:r>
              <a:rPr lang="en-US" sz="2000" dirty="0" smtClean="0"/>
              <a:t>Yoruba land in order </a:t>
            </a:r>
            <a:r>
              <a:rPr lang="en-US" sz="2000" dirty="0" smtClean="0"/>
              <a:t>to spread </a:t>
            </a:r>
            <a:r>
              <a:rPr lang="en-US" sz="2000" dirty="0" smtClean="0"/>
              <a:t>Islam </a:t>
            </a:r>
            <a:r>
              <a:rPr lang="en-US" sz="2000" dirty="0" smtClean="0"/>
              <a:t>religion there, while some </a:t>
            </a:r>
            <a:r>
              <a:rPr lang="en-US" sz="2000" dirty="0" smtClean="0"/>
              <a:t>Christians </a:t>
            </a:r>
            <a:r>
              <a:rPr lang="en-US" sz="2000" dirty="0" smtClean="0"/>
              <a:t>from south moved up north to preach and convert people into </a:t>
            </a:r>
            <a:r>
              <a:rPr lang="en-US" sz="2000" dirty="0" smtClean="0"/>
              <a:t>Christian </a:t>
            </a:r>
            <a:r>
              <a:rPr lang="en-US" sz="2000" dirty="0" smtClean="0"/>
              <a:t>religion. The adherents of a particular religion also exchanged visits during meetings, conventions, crusades and other ceremonies and they were always encouraged to accommodate one another and see themselves as children of the same God. This went a long way in promoting intergroup relations.</a:t>
            </a:r>
            <a:endParaRPr lang="en-US" sz="2000" dirty="0"/>
          </a:p>
        </p:txBody>
      </p:sp>
      <p:sp>
        <p:nvSpPr>
          <p:cNvPr id="3" name="Title 2"/>
          <p:cNvSpPr>
            <a:spLocks noGrp="1"/>
          </p:cNvSpPr>
          <p:nvPr>
            <p:ph type="title"/>
          </p:nvPr>
        </p:nvSpPr>
        <p:spPr/>
        <p:txBody>
          <a:bodyPr/>
          <a:lstStyle/>
          <a:p>
            <a:r>
              <a:rPr lang="en-US" dirty="0" smtClean="0"/>
              <a:t>Religion</a:t>
            </a:r>
            <a:endParaRPr lang="en-US" dirty="0"/>
          </a:p>
        </p:txBody>
      </p:sp>
    </p:spTree>
    <p:extLst>
      <p:ext uri="{BB962C8B-B14F-4D97-AF65-F5344CB8AC3E}">
        <p14:creationId xmlns:p14="http://schemas.microsoft.com/office/powerpoint/2010/main" val="9185123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Wars were fought between communities to annex territories , acquire land or demonstrate supremacy. For example the contacts between </a:t>
            </a:r>
            <a:r>
              <a:rPr lang="en-US" sz="2000" dirty="0" smtClean="0"/>
              <a:t>Benin </a:t>
            </a:r>
            <a:r>
              <a:rPr lang="en-US" sz="2000" dirty="0" smtClean="0"/>
              <a:t>and </a:t>
            </a:r>
            <a:r>
              <a:rPr lang="en-US" sz="2000" dirty="0" smtClean="0"/>
              <a:t>Igbo </a:t>
            </a:r>
            <a:r>
              <a:rPr lang="en-US" sz="2000" dirty="0" smtClean="0"/>
              <a:t>communities around the west of the Niger were mostly characterized by wars of conquest. The result of this was cultural diffusion in </a:t>
            </a:r>
            <a:r>
              <a:rPr lang="en-US" sz="2000" dirty="0" smtClean="0"/>
              <a:t>Igbo </a:t>
            </a:r>
            <a:r>
              <a:rPr lang="en-US" sz="2000" dirty="0" smtClean="0"/>
              <a:t>communities such as </a:t>
            </a:r>
            <a:r>
              <a:rPr lang="en-US" sz="2000" dirty="0" smtClean="0"/>
              <a:t>agbor</a:t>
            </a:r>
            <a:r>
              <a:rPr lang="en-US" sz="2000" dirty="0" smtClean="0"/>
              <a:t>, </a:t>
            </a:r>
            <a:r>
              <a:rPr lang="en-US" sz="2000" dirty="0" smtClean="0"/>
              <a:t>unnunede</a:t>
            </a:r>
            <a:r>
              <a:rPr lang="en-US" sz="2000" dirty="0" smtClean="0"/>
              <a:t>, </a:t>
            </a:r>
            <a:r>
              <a:rPr lang="en-US" sz="2000" dirty="0" smtClean="0"/>
              <a:t>oma,okpu,aboh</a:t>
            </a:r>
            <a:r>
              <a:rPr lang="en-US" sz="2000" dirty="0" smtClean="0"/>
              <a:t> and </a:t>
            </a:r>
            <a:r>
              <a:rPr lang="en-US" sz="2000" dirty="0" smtClean="0"/>
              <a:t>udunnuose.Moreover</a:t>
            </a:r>
            <a:r>
              <a:rPr lang="en-US" sz="2000" dirty="0" smtClean="0"/>
              <a:t> the </a:t>
            </a:r>
            <a:r>
              <a:rPr lang="en-US" sz="2000" dirty="0" smtClean="0"/>
              <a:t>Aro</a:t>
            </a:r>
            <a:r>
              <a:rPr lang="en-US" sz="2000" dirty="0" smtClean="0"/>
              <a:t> of </a:t>
            </a:r>
            <a:r>
              <a:rPr lang="en-US" sz="2000" dirty="0" smtClean="0"/>
              <a:t>Igbo </a:t>
            </a:r>
            <a:r>
              <a:rPr lang="en-US" sz="2000" dirty="0" smtClean="0"/>
              <a:t>group engaged in war with the </a:t>
            </a:r>
            <a:r>
              <a:rPr lang="en-US" sz="2000" dirty="0" smtClean="0"/>
              <a:t>Ibibio </a:t>
            </a:r>
            <a:r>
              <a:rPr lang="en-US" sz="2000" dirty="0" smtClean="0"/>
              <a:t>and expelled them from </a:t>
            </a:r>
            <a:r>
              <a:rPr lang="en-US" sz="2000" dirty="0" smtClean="0"/>
              <a:t>Arochukwu</a:t>
            </a:r>
            <a:r>
              <a:rPr lang="en-US" sz="2000" dirty="0" smtClean="0"/>
              <a:t> oracle </a:t>
            </a:r>
            <a:r>
              <a:rPr lang="en-US" sz="2000" dirty="0" smtClean="0"/>
              <a:t>Igbo, </a:t>
            </a:r>
            <a:r>
              <a:rPr lang="en-US" sz="2000" dirty="0" smtClean="0"/>
              <a:t>transformed the oracle from a local deity to one whose influence extended far and wide in </a:t>
            </a:r>
            <a:r>
              <a:rPr lang="en-US" sz="2000" dirty="0" smtClean="0"/>
              <a:t>Igbo land.</a:t>
            </a:r>
            <a:endParaRPr lang="en-US" sz="2000" dirty="0" smtClean="0"/>
          </a:p>
          <a:p>
            <a:r>
              <a:rPr lang="en-US" sz="2800" u="sng" dirty="0" smtClean="0"/>
              <a:t>Slave trade </a:t>
            </a:r>
          </a:p>
          <a:p>
            <a:r>
              <a:rPr lang="en-US" sz="2000" dirty="0" smtClean="0"/>
              <a:t>According to L.D. </a:t>
            </a:r>
            <a:r>
              <a:rPr lang="en-US" sz="2000" dirty="0" smtClean="0"/>
              <a:t>Dioka</a:t>
            </a:r>
            <a:r>
              <a:rPr lang="en-US" sz="2000" dirty="0" smtClean="0"/>
              <a:t> many states in the delta had their population replenished from the supply of </a:t>
            </a:r>
            <a:r>
              <a:rPr lang="en-US" sz="2000" dirty="0" smtClean="0"/>
              <a:t>Igbo slaves. Igbo </a:t>
            </a:r>
            <a:r>
              <a:rPr lang="en-US" sz="2000" dirty="0" smtClean="0"/>
              <a:t>slaves were found in delta communities such as </a:t>
            </a:r>
            <a:r>
              <a:rPr lang="en-US" sz="2000" dirty="0" smtClean="0"/>
              <a:t>bonny,Elem,Kalabari</a:t>
            </a:r>
            <a:r>
              <a:rPr lang="en-US" sz="2000" dirty="0" smtClean="0"/>
              <a:t> and </a:t>
            </a:r>
            <a:r>
              <a:rPr lang="en-US" sz="2000" dirty="0" smtClean="0"/>
              <a:t>calabar</a:t>
            </a:r>
            <a:r>
              <a:rPr lang="en-US" sz="2000" dirty="0" smtClean="0"/>
              <a:t>. Thus intergroup relations </a:t>
            </a:r>
            <a:r>
              <a:rPr lang="en-US" sz="2000" dirty="0" smtClean="0"/>
              <a:t>resulted </a:t>
            </a:r>
            <a:r>
              <a:rPr lang="en-US" sz="2000" dirty="0" smtClean="0"/>
              <a:t>in the great influence which </a:t>
            </a:r>
            <a:r>
              <a:rPr lang="en-US" sz="2000" dirty="0" smtClean="0"/>
              <a:t>Igbo </a:t>
            </a:r>
            <a:r>
              <a:rPr lang="en-US" sz="2000" dirty="0" smtClean="0"/>
              <a:t>language had among the communities especially bonny.</a:t>
            </a:r>
            <a:endParaRPr lang="en-US" sz="2000" dirty="0"/>
          </a:p>
        </p:txBody>
      </p:sp>
      <p:sp>
        <p:nvSpPr>
          <p:cNvPr id="3" name="Title 2"/>
          <p:cNvSpPr>
            <a:spLocks noGrp="1"/>
          </p:cNvSpPr>
          <p:nvPr>
            <p:ph type="title"/>
          </p:nvPr>
        </p:nvSpPr>
        <p:spPr/>
        <p:txBody>
          <a:bodyPr/>
          <a:lstStyle/>
          <a:p>
            <a:r>
              <a:rPr lang="en-US" dirty="0" smtClean="0"/>
              <a:t>War </a:t>
            </a:r>
            <a:endParaRPr lang="en-US" dirty="0"/>
          </a:p>
        </p:txBody>
      </p:sp>
    </p:spTree>
    <p:extLst>
      <p:ext uri="{BB962C8B-B14F-4D97-AF65-F5344CB8AC3E}">
        <p14:creationId xmlns:p14="http://schemas.microsoft.com/office/powerpoint/2010/main" val="40508940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27899" b="27899"/>
          <a:stretch>
            <a:fillRect/>
          </a:stretch>
        </p:blipFill>
        <p:spPr>
          <a:xfrm>
            <a:off x="228600" y="254000"/>
            <a:ext cx="8686800" cy="2489200"/>
          </a:xfrm>
        </p:spPr>
      </p:pic>
      <p:sp>
        <p:nvSpPr>
          <p:cNvPr id="3" name="Content Placeholder 2"/>
          <p:cNvSpPr>
            <a:spLocks noGrp="1"/>
          </p:cNvSpPr>
          <p:nvPr>
            <p:ph type="body" sz="half" idx="2"/>
          </p:nvPr>
        </p:nvSpPr>
        <p:spPr>
          <a:xfrm>
            <a:off x="14785" y="2667000"/>
            <a:ext cx="9144000" cy="4800600"/>
          </a:xfrm>
        </p:spPr>
        <p:txBody>
          <a:bodyPr>
            <a:noAutofit/>
          </a:bodyPr>
          <a:lstStyle/>
          <a:p>
            <a:pPr>
              <a:buNone/>
            </a:pPr>
            <a:r>
              <a:rPr lang="en-US" sz="2000" dirty="0" smtClean="0">
                <a:latin typeface="Andalus" pitchFamily="18" charset="-78"/>
                <a:cs typeface="Andalus" pitchFamily="18" charset="-78"/>
              </a:rPr>
              <a:t>Nigerians subscribed to the diffusionist theory for one or more reasons such as patriotism, consideration of prestige, or religious bias. Scholars argued about the origin of the Nigerian people especially the Yoruba people. But by the 1970s the diffusionist view was being questioned by the anti-diffusionist . The anti-diffusionist was led by linguists, archeologists and anthropologist and they had turned up with serious doubts on the validity of the diffusionist theory. Linguistic evidences show that the Yoruba people already were inhabitants of West Africa before the advent of Oduduwa, that is to say that there was already a monarchial form of government which had developed before the Oduduwa period, but as a head of a small but mighty organized group Oduduwa took over authority and its impossible to say when Oduduwa’s reign began. </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43496354"/>
              </p:ext>
            </p:extLst>
          </p:nvPr>
        </p:nvGraphicFramePr>
        <p:xfrm>
          <a:off x="7696201" y="685800"/>
          <a:ext cx="990600" cy="458247"/>
        </p:xfrm>
        <a:graphic>
          <a:graphicData uri="http://schemas.openxmlformats.org/presentationml/2006/ole">
            <mc:AlternateContent xmlns:mc="http://schemas.openxmlformats.org/markup-compatibility/2006">
              <mc:Choice xmlns:v="urn:schemas-microsoft-com:vml" Requires="v">
                <p:oleObj spid="_x0000_s1062" name="Packager Shell Object" showAsIcon="1" r:id="rId4" imgW="1039320" imgH="480960" progId="Package">
                  <p:embed/>
                </p:oleObj>
              </mc:Choice>
              <mc:Fallback>
                <p:oleObj name="Packager Shell Object" showAsIcon="1" r:id="rId4" imgW="1039320" imgH="480960" progId="Package">
                  <p:embed/>
                  <p:pic>
                    <p:nvPicPr>
                      <p:cNvPr id="0" name=""/>
                      <p:cNvPicPr/>
                      <p:nvPr/>
                    </p:nvPicPr>
                    <p:blipFill>
                      <a:blip r:embed="rId5"/>
                      <a:stretch>
                        <a:fillRect/>
                      </a:stretch>
                    </p:blipFill>
                    <p:spPr>
                      <a:xfrm>
                        <a:off x="7696201" y="685800"/>
                        <a:ext cx="990600" cy="458247"/>
                      </a:xfrm>
                      <a:prstGeom prst="rect">
                        <a:avLst/>
                      </a:prstGeom>
                    </p:spPr>
                  </p:pic>
                </p:oleObj>
              </mc:Fallback>
            </mc:AlternateContent>
          </a:graphicData>
        </a:graphic>
      </p:graphicFrame>
    </p:spTree>
  </p:cSld>
  <p:clrMapOvr>
    <a:masterClrMapping/>
  </p:clrMapOvr>
  <p:transition spd="slow">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686800" cy="5638800"/>
          </a:xfrm>
        </p:spPr>
        <p:txBody>
          <a:bodyPr>
            <a:noAutofit/>
          </a:bodyPr>
          <a:lstStyle/>
          <a:p>
            <a:pPr>
              <a:buNone/>
            </a:pPr>
            <a:r>
              <a:rPr lang="en-US" sz="2600" dirty="0" smtClean="0">
                <a:latin typeface="Andalus" pitchFamily="18" charset="-78"/>
                <a:cs typeface="Andalus" pitchFamily="18" charset="-78"/>
              </a:rPr>
              <a:t>		</a:t>
            </a:r>
            <a:r>
              <a:rPr lang="en-US" sz="2400" dirty="0" smtClean="0">
                <a:latin typeface="Andalus" pitchFamily="18" charset="-78"/>
                <a:cs typeface="Andalus" pitchFamily="18" charset="-78"/>
              </a:rPr>
              <a:t>Slavery has said to had represented the appropriation of a human person as another persons property. It abhors the night to freedom, liberty and other property. It could e through inheritance; slaves were of great impact in Nigeria as their exports also had a deleterious impact on Nigeria. On the other hand slave trade was destructive and underdeveloped Africans because of the massive loss of labor force through transfer of population.</a:t>
            </a:r>
          </a:p>
          <a:p>
            <a:pPr>
              <a:buNone/>
            </a:pPr>
            <a:r>
              <a:rPr lang="en-US" sz="2400" dirty="0" smtClean="0">
                <a:latin typeface="Andalus" pitchFamily="18" charset="-78"/>
                <a:cs typeface="Andalus" pitchFamily="18" charset="-78"/>
              </a:rPr>
              <a:t>		This new trade began about the late 15</a:t>
            </a:r>
            <a:r>
              <a:rPr lang="en-US" sz="2400" baseline="30000" dirty="0" smtClean="0">
                <a:latin typeface="Andalus" pitchFamily="18" charset="-78"/>
                <a:cs typeface="Andalus" pitchFamily="18" charset="-78"/>
              </a:rPr>
              <a:t>th</a:t>
            </a:r>
            <a:r>
              <a:rPr lang="en-US" sz="2400" dirty="0" smtClean="0">
                <a:latin typeface="Andalus" pitchFamily="18" charset="-78"/>
                <a:cs typeface="Andalus" pitchFamily="18" charset="-78"/>
              </a:rPr>
              <a:t> century and its rapid expansion began in the middle 17</a:t>
            </a:r>
            <a:r>
              <a:rPr lang="en-US" sz="2400" baseline="30000" dirty="0" smtClean="0">
                <a:latin typeface="Andalus" pitchFamily="18" charset="-78"/>
                <a:cs typeface="Andalus" pitchFamily="18" charset="-78"/>
              </a:rPr>
              <a:t>th</a:t>
            </a:r>
            <a:r>
              <a:rPr lang="en-US" sz="2400" dirty="0" smtClean="0">
                <a:latin typeface="Andalus" pitchFamily="18" charset="-78"/>
                <a:cs typeface="Andalus" pitchFamily="18" charset="-78"/>
              </a:rPr>
              <a:t> century. Transportation of slaves was also gruesome as high causalities were recorded. The slave, therefore was of 2 faces, good and bad for the dealers and the commodities respectively</a:t>
            </a:r>
            <a:endParaRPr lang="en-US" sz="2400" dirty="0">
              <a:latin typeface="Andalus" pitchFamily="18" charset="-78"/>
              <a:cs typeface="Andalus" pitchFamily="18" charset="-78"/>
            </a:endParaRPr>
          </a:p>
        </p:txBody>
      </p:sp>
      <p:sp>
        <p:nvSpPr>
          <p:cNvPr id="2" name="Title 1"/>
          <p:cNvSpPr>
            <a:spLocks noGrp="1"/>
          </p:cNvSpPr>
          <p:nvPr>
            <p:ph type="title"/>
          </p:nvPr>
        </p:nvSpPr>
        <p:spPr>
          <a:xfrm>
            <a:off x="457200" y="274638"/>
            <a:ext cx="8229600" cy="1249362"/>
          </a:xfrm>
        </p:spPr>
        <p:txBody>
          <a:bodyPr>
            <a:normAutofit fontScale="90000"/>
          </a:bodyPr>
          <a:lstStyle/>
          <a:p>
            <a:r>
              <a:rPr lang="en-US" b="1" u="sng" dirty="0" smtClean="0">
                <a:latin typeface="Andalus" pitchFamily="18" charset="-78"/>
                <a:cs typeface="Andalus" pitchFamily="18" charset="-78"/>
              </a:rPr>
              <a:t>CHAPTER 5</a:t>
            </a:r>
            <a:br>
              <a:rPr lang="en-US" b="1" u="sng" dirty="0" smtClean="0">
                <a:latin typeface="Andalus" pitchFamily="18" charset="-78"/>
                <a:cs typeface="Andalus" pitchFamily="18" charset="-78"/>
              </a:rPr>
            </a:br>
            <a:r>
              <a:rPr lang="en-US" b="1" u="sng" dirty="0" smtClean="0">
                <a:latin typeface="Andalus" pitchFamily="18" charset="-78"/>
                <a:cs typeface="Andalus" pitchFamily="18" charset="-78"/>
              </a:rPr>
              <a:t>THE ATLANTIC SLAVE TRADE</a:t>
            </a:r>
            <a:endParaRPr lang="en-US" b="1" u="sng" dirty="0">
              <a:latin typeface="Andalus" pitchFamily="18" charset="-78"/>
              <a:cs typeface="Andalus" pitchFamily="18" charset="-78"/>
            </a:endParaRPr>
          </a:p>
        </p:txBody>
      </p:sp>
      <p:pic>
        <p:nvPicPr>
          <p:cNvPr id="4098" name="Picture 2" descr="C:\Users\User\Documents\23534-f5f3e1-1-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8" y="0"/>
            <a:ext cx="912903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779687"/>
            <a:ext cx="8686800" cy="2862322"/>
          </a:xfrm>
          <a:prstGeom prst="rect">
            <a:avLst/>
          </a:prstGeom>
        </p:spPr>
        <p:txBody>
          <a:bodyPr wrap="square">
            <a:spAutoFit/>
          </a:bodyPr>
          <a:lstStyle/>
          <a:p>
            <a:pPr>
              <a:buNone/>
            </a:pPr>
            <a:r>
              <a:rPr lang="en-US" dirty="0">
                <a:solidFill>
                  <a:srgbClr val="FFFF00"/>
                </a:solidFill>
                <a:latin typeface="Andalus" pitchFamily="18" charset="-78"/>
                <a:cs typeface="Andalus" pitchFamily="18" charset="-78"/>
              </a:rPr>
              <a:t>Slavery has said to had represented the appropriation of a human person as another persons property. It abhors the night to freedom, liberty and other property. It could e through inheritance; slaves were of great impact in Nigeria as their exports also had a deleterious impact on Nigeria. On the other hand slave trade was destructive and underdeveloped Africans because of the massive loss of labor force through transfer of population.</a:t>
            </a:r>
          </a:p>
          <a:p>
            <a:pPr>
              <a:buNone/>
            </a:pPr>
            <a:r>
              <a:rPr lang="en-US" dirty="0">
                <a:solidFill>
                  <a:srgbClr val="FFFF00"/>
                </a:solidFill>
                <a:latin typeface="Andalus" pitchFamily="18" charset="-78"/>
                <a:cs typeface="Andalus" pitchFamily="18" charset="-78"/>
              </a:rPr>
              <a:t>		This new trade began about the late 15</a:t>
            </a:r>
            <a:r>
              <a:rPr lang="en-US" baseline="30000" dirty="0">
                <a:solidFill>
                  <a:srgbClr val="FFFF00"/>
                </a:solidFill>
                <a:latin typeface="Andalus" pitchFamily="18" charset="-78"/>
                <a:cs typeface="Andalus" pitchFamily="18" charset="-78"/>
              </a:rPr>
              <a:t>th</a:t>
            </a:r>
            <a:r>
              <a:rPr lang="en-US" dirty="0">
                <a:solidFill>
                  <a:srgbClr val="FFFF00"/>
                </a:solidFill>
                <a:latin typeface="Andalus" pitchFamily="18" charset="-78"/>
                <a:cs typeface="Andalus" pitchFamily="18" charset="-78"/>
              </a:rPr>
              <a:t> century and its rapid expansion began in the middle 17</a:t>
            </a:r>
            <a:r>
              <a:rPr lang="en-US" baseline="30000" dirty="0">
                <a:solidFill>
                  <a:srgbClr val="FFFF00"/>
                </a:solidFill>
                <a:latin typeface="Andalus" pitchFamily="18" charset="-78"/>
                <a:cs typeface="Andalus" pitchFamily="18" charset="-78"/>
              </a:rPr>
              <a:t>th</a:t>
            </a:r>
            <a:r>
              <a:rPr lang="en-US" dirty="0">
                <a:solidFill>
                  <a:srgbClr val="FFFF00"/>
                </a:solidFill>
                <a:latin typeface="Andalus" pitchFamily="18" charset="-78"/>
                <a:cs typeface="Andalus" pitchFamily="18" charset="-78"/>
              </a:rPr>
              <a:t> century. Transportation of slaves was also gruesome as high causalities were recorded. The slave, therefore was of 2 faces, good and bad for the dealers and the commodities respectively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 y="12700"/>
            <a:ext cx="912903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first cargoes of slaves left Nigerian shores in European ships for the Gold coast where </a:t>
            </a:r>
            <a:r>
              <a:rPr lang="en-US" sz="2000" dirty="0" smtClean="0"/>
              <a:t>Portuguese </a:t>
            </a:r>
            <a:r>
              <a:rPr lang="en-US" sz="2000" dirty="0" smtClean="0"/>
              <a:t>traders bought them. The </a:t>
            </a:r>
            <a:r>
              <a:rPr lang="en-US" sz="2000" dirty="0" smtClean="0"/>
              <a:t>Portuguese </a:t>
            </a:r>
            <a:r>
              <a:rPr lang="en-US" sz="2000" dirty="0" smtClean="0"/>
              <a:t>contact with </a:t>
            </a:r>
            <a:r>
              <a:rPr lang="en-US" sz="2000" dirty="0" smtClean="0"/>
              <a:t>Benin </a:t>
            </a:r>
            <a:r>
              <a:rPr lang="en-US" sz="2000" dirty="0" smtClean="0"/>
              <a:t>by 1485 led to a concentration of slave trade in </a:t>
            </a:r>
            <a:r>
              <a:rPr lang="en-US" sz="2000" dirty="0" smtClean="0"/>
              <a:t>Benin </a:t>
            </a:r>
            <a:r>
              <a:rPr lang="en-US" sz="2000" dirty="0" smtClean="0"/>
              <a:t>Rivers. By the end of the 15</a:t>
            </a:r>
            <a:r>
              <a:rPr lang="en-US" sz="2000" baseline="30000" dirty="0" smtClean="0"/>
              <a:t>th</a:t>
            </a:r>
            <a:r>
              <a:rPr lang="en-US" sz="2000" dirty="0" smtClean="0"/>
              <a:t> century, the </a:t>
            </a:r>
            <a:r>
              <a:rPr lang="en-US" sz="2000" dirty="0" smtClean="0"/>
              <a:t>Portuguese traders </a:t>
            </a:r>
            <a:r>
              <a:rPr lang="en-US" sz="2000" dirty="0" smtClean="0"/>
              <a:t>had established contact with the kingdom of </a:t>
            </a:r>
            <a:r>
              <a:rPr lang="en-US" sz="2000" dirty="0" smtClean="0"/>
              <a:t>ijebu</a:t>
            </a:r>
            <a:r>
              <a:rPr lang="en-US" sz="2000" dirty="0" smtClean="0"/>
              <a:t>; </a:t>
            </a:r>
            <a:r>
              <a:rPr lang="en-US" sz="2000" dirty="0" smtClean="0"/>
              <a:t>in the central and eastern delta, the slave </a:t>
            </a:r>
            <a:r>
              <a:rPr lang="en-US" sz="2000" dirty="0" smtClean="0"/>
              <a:t>trade </a:t>
            </a:r>
            <a:r>
              <a:rPr lang="en-US" sz="2000" dirty="0" smtClean="0"/>
              <a:t>developed </a:t>
            </a:r>
            <a:r>
              <a:rPr lang="en-US" sz="2000" dirty="0" smtClean="0"/>
              <a:t>with </a:t>
            </a:r>
            <a:r>
              <a:rPr lang="en-US" sz="2000" dirty="0" smtClean="0"/>
              <a:t>newly established </a:t>
            </a:r>
            <a:r>
              <a:rPr lang="en-US" sz="2000" dirty="0" smtClean="0"/>
              <a:t>Portuguese </a:t>
            </a:r>
            <a:r>
              <a:rPr lang="en-US" sz="2000" dirty="0" smtClean="0"/>
              <a:t>colonies on the island of </a:t>
            </a:r>
            <a:r>
              <a:rPr lang="en-US" sz="2000" dirty="0" smtClean="0"/>
              <a:t>sao</a:t>
            </a:r>
            <a:r>
              <a:rPr lang="en-US" sz="2000" dirty="0" smtClean="0"/>
              <a:t> </a:t>
            </a:r>
            <a:r>
              <a:rPr lang="en-US" sz="2000" dirty="0" smtClean="0"/>
              <a:t>thome</a:t>
            </a:r>
            <a:r>
              <a:rPr lang="en-US" sz="2000" dirty="0" smtClean="0"/>
              <a:t> and </a:t>
            </a:r>
            <a:r>
              <a:rPr lang="en-US" sz="2000" dirty="0" smtClean="0"/>
              <a:t>principe</a:t>
            </a:r>
            <a:r>
              <a:rPr lang="en-US" sz="2000" dirty="0" smtClean="0"/>
              <a:t>. Some African historians have argued that it was the </a:t>
            </a:r>
            <a:r>
              <a:rPr lang="en-US" sz="2000" dirty="0" smtClean="0"/>
              <a:t>ijaw</a:t>
            </a:r>
            <a:r>
              <a:rPr lang="en-US" sz="2000" dirty="0" smtClean="0"/>
              <a:t> who first started the trade in slaves near the mouth of slave </a:t>
            </a:r>
            <a:r>
              <a:rPr lang="en-US" sz="2000" dirty="0" smtClean="0"/>
              <a:t>rivers. But </a:t>
            </a:r>
            <a:r>
              <a:rPr lang="en-US" sz="2000" dirty="0" smtClean="0"/>
              <a:t>the </a:t>
            </a:r>
            <a:r>
              <a:rPr lang="en-US" sz="2000" dirty="0" smtClean="0"/>
              <a:t>ijaws</a:t>
            </a:r>
            <a:r>
              <a:rPr lang="en-US" sz="2000" dirty="0" smtClean="0"/>
              <a:t> got their slaves from the hinterland people who brought slaves cows and sheep in exchange for  </a:t>
            </a:r>
            <a:r>
              <a:rPr lang="en-US" sz="2000" dirty="0" smtClean="0"/>
              <a:t>ijaw</a:t>
            </a:r>
            <a:r>
              <a:rPr lang="en-US" sz="2000" dirty="0" smtClean="0"/>
              <a:t> salt and fish.</a:t>
            </a:r>
            <a:endParaRPr lang="en-US" sz="2000" dirty="0"/>
          </a:p>
        </p:txBody>
      </p:sp>
      <p:sp>
        <p:nvSpPr>
          <p:cNvPr id="3" name="Title 2"/>
          <p:cNvSpPr>
            <a:spLocks noGrp="1"/>
          </p:cNvSpPr>
          <p:nvPr>
            <p:ph type="title"/>
          </p:nvPr>
        </p:nvSpPr>
        <p:spPr/>
        <p:txBody>
          <a:bodyPr>
            <a:normAutofit/>
          </a:bodyPr>
          <a:lstStyle/>
          <a:p>
            <a:r>
              <a:rPr lang="en-US" sz="3700" dirty="0" smtClean="0"/>
              <a:t>The scope of Atlantic slave trade in Nigeria</a:t>
            </a:r>
            <a:endParaRPr lang="en-US" sz="3700" dirty="0"/>
          </a:p>
        </p:txBody>
      </p:sp>
    </p:spTree>
    <p:extLst>
      <p:ext uri="{BB962C8B-B14F-4D97-AF65-F5344CB8AC3E}">
        <p14:creationId xmlns:p14="http://schemas.microsoft.com/office/powerpoint/2010/main" val="662208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458200" cy="6553200"/>
          </a:xfrm>
        </p:spPr>
        <p:txBody>
          <a:bodyPr>
            <a:noAutofit/>
          </a:bodyPr>
          <a:lstStyle/>
          <a:p>
            <a:pPr>
              <a:buNone/>
            </a:pPr>
            <a:r>
              <a:rPr lang="en-US" sz="2600" dirty="0" smtClean="0">
                <a:latin typeface="Andalus" pitchFamily="18" charset="-78"/>
                <a:cs typeface="Andalus" pitchFamily="18" charset="-78"/>
              </a:rPr>
              <a:t>		Atlantic slave trade can also be called triangular slave trade because it went from Europe to Africa, to America and back to Europe. The Europeans shipped Africans as slaves to the New World (America). </a:t>
            </a:r>
          </a:p>
          <a:p>
            <a:pPr>
              <a:buNone/>
            </a:pPr>
            <a:r>
              <a:rPr lang="en-US" sz="2600" dirty="0" smtClean="0">
                <a:latin typeface="Andalus" pitchFamily="18" charset="-78"/>
                <a:cs typeface="Andalus" pitchFamily="18" charset="-78"/>
              </a:rPr>
              <a:t>		Slave trade was abolished in 1807 by an act of British parliament. Three factors of made it possible for the British act of parliament to reconsider the implications of slave trade there by preparing a ground for victory for anti-slave trade movement between 1772 to 1802, when the British parliament passed the law of abolition. These factors were the humanitarian reason that slave trade was an illustration of mans inhumanity to man, contradicting to the biblical injunction of loving ones neighbor as ones self. Another was that with the emergence of industries, Britain realized she should maintain her supremacy in world trade in terms of manufacturing and need for large market.</a:t>
            </a:r>
            <a:endParaRPr lang="en-US" sz="2600" dirty="0">
              <a:latin typeface="Andalus" pitchFamily="18" charset="-78"/>
              <a:cs typeface="Andalus" pitchFamily="18" charset="-78"/>
            </a:endParaRPr>
          </a:p>
        </p:txBody>
      </p:sp>
      <p:pic>
        <p:nvPicPr>
          <p:cNvPr id="5122" name="Picture 2" descr="C:\Users\User\Documents\Slave-Tra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6400" y="5105400"/>
            <a:ext cx="8509000" cy="1477328"/>
          </a:xfrm>
          <a:prstGeom prst="rect">
            <a:avLst/>
          </a:prstGeom>
          <a:blipFill>
            <a:blip r:embed="rId3"/>
            <a:tile tx="0" ty="0" sx="100000" sy="100000" flip="none" algn="tl"/>
          </a:blipFill>
          <a:scene3d>
            <a:camera prst="orthographicFront"/>
            <a:lightRig rig="threePt" dir="t"/>
          </a:scene3d>
          <a:sp3d contourW="12700">
            <a:bevelT w="25400"/>
            <a:bevelB w="12700"/>
            <a:contourClr>
              <a:schemeClr val="tx1">
                <a:lumMod val="50000"/>
              </a:schemeClr>
            </a:contourClr>
          </a:sp3d>
        </p:spPr>
        <p:txBody>
          <a:bodyPr wrap="square">
            <a:spAutoFit/>
          </a:bodyPr>
          <a:lstStyle/>
          <a:p>
            <a:r>
              <a:rPr lang="en-US" dirty="0" smtClean="0">
                <a:solidFill>
                  <a:schemeClr val="bg1"/>
                </a:solidFill>
                <a:effectLst>
                  <a:outerShdw blurRad="38100" dist="38100" dir="2700000" algn="tl">
                    <a:srgbClr val="000000">
                      <a:alpha val="43137"/>
                    </a:srgbClr>
                  </a:outerShdw>
                </a:effectLst>
              </a:rPr>
              <a:t>These </a:t>
            </a:r>
            <a:r>
              <a:rPr lang="en-US" dirty="0">
                <a:solidFill>
                  <a:schemeClr val="bg1"/>
                </a:solidFill>
                <a:effectLst>
                  <a:outerShdw blurRad="38100" dist="38100" dir="2700000" algn="tl">
                    <a:srgbClr val="000000">
                      <a:alpha val="43137"/>
                    </a:srgbClr>
                  </a:outerShdw>
                </a:effectLst>
              </a:rPr>
              <a:t>factors were the humanitarian reason that slave trade was an illustration of mans inhumanity to man, contradicting to the biblical injunction of loving ones neighbor as ones self. Another was that with the emergence of industries, Britain realized she should maintain her supremacy in world trade in terms of manufacturing and need for large market</a:t>
            </a:r>
            <a:r>
              <a:rPr lang="en-US" dirty="0">
                <a:solidFill>
                  <a:schemeClr val="bg1">
                    <a:lumMod val="95000"/>
                    <a:lumOff val="5000"/>
                  </a:schemeClr>
                </a:solidFill>
                <a:effectLst>
                  <a:outerShdw blurRad="38100" dist="38100" dir="2700000" algn="tl">
                    <a:srgbClr val="000000">
                      <a:alpha val="43137"/>
                    </a:srgbClr>
                  </a:outerShdw>
                </a:effectLst>
              </a:rPr>
              <a:t>.</a:t>
            </a:r>
          </a:p>
        </p:txBody>
      </p:sp>
      <p:sp>
        <p:nvSpPr>
          <p:cNvPr id="4" name="Rectangle 3"/>
          <p:cNvSpPr/>
          <p:nvPr/>
        </p:nvSpPr>
        <p:spPr>
          <a:xfrm>
            <a:off x="406400" y="533400"/>
            <a:ext cx="8509000" cy="2308324"/>
          </a:xfrm>
          <a:prstGeom prst="rect">
            <a:avLst/>
          </a:prstGeom>
        </p:spPr>
        <p:txBody>
          <a:bodyPr wrap="square">
            <a:spAutoFit/>
          </a:bodyPr>
          <a:lstStyle/>
          <a:p>
            <a:r>
              <a:rPr lang="en-US" dirty="0">
                <a:effectLst>
                  <a:outerShdw blurRad="38100" dist="38100" dir="2700000" algn="tl">
                    <a:srgbClr val="000000">
                      <a:alpha val="43137"/>
                    </a:srgbClr>
                  </a:outerShdw>
                </a:effectLst>
              </a:rPr>
              <a:t>Atlantic slave trade can also be called triangular slave trade because it went from Europe to Africa, to America and back to Europe. The Europeans shipped Africans as slaves to the New World (America). </a:t>
            </a:r>
          </a:p>
          <a:p>
            <a:r>
              <a:rPr lang="en-US" dirty="0">
                <a:effectLst>
                  <a:outerShdw blurRad="38100" dist="38100" dir="2700000" algn="tl">
                    <a:srgbClr val="000000">
                      <a:alpha val="43137"/>
                    </a:srgbClr>
                  </a:outerShdw>
                </a:effectLst>
              </a:rPr>
              <a:t>		Slave trade was abolished in 1807 by an act of British parliament. Three factors of made it possible for the British act of parliament to reconsider the implications of slave trade there by preparing a ground for victory for anti-slave trade movement between 1772 to 1802, when the British parliament passed the law of abolition.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8686796" y="1524000"/>
            <a:ext cx="152403" cy="304800"/>
          </a:xfrm>
        </p:spPr>
        <p:txBody>
          <a:bodyPr>
            <a:normAutofit fontScale="90000"/>
          </a:bodyPr>
          <a:lstStyle/>
          <a:p>
            <a:r>
              <a:rPr lang="en-US" dirty="0" smtClean="0"/>
              <a:t>.</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5988" b="15988"/>
          <a:stretch>
            <a:fillRect/>
          </a:stretch>
        </p:blipFill>
        <p:spPr>
          <a:xfrm>
            <a:off x="228600" y="3276600"/>
            <a:ext cx="8763000" cy="3200400"/>
          </a:xfrm>
        </p:spPr>
      </p:pic>
      <p:sp>
        <p:nvSpPr>
          <p:cNvPr id="3" name="Content Placeholder 2"/>
          <p:cNvSpPr>
            <a:spLocks noGrp="1"/>
          </p:cNvSpPr>
          <p:nvPr>
            <p:ph type="body" sz="half" idx="2"/>
          </p:nvPr>
        </p:nvSpPr>
        <p:spPr>
          <a:xfrm>
            <a:off x="685800" y="228600"/>
            <a:ext cx="7467600" cy="4191000"/>
          </a:xfrm>
        </p:spPr>
        <p:txBody>
          <a:bodyPr>
            <a:normAutofit/>
          </a:bodyPr>
          <a:lstStyle/>
          <a:p>
            <a:pPr>
              <a:buNone/>
            </a:pPr>
            <a:r>
              <a:rPr lang="en-US" sz="2000" dirty="0" smtClean="0">
                <a:latin typeface="Andalus" pitchFamily="18" charset="-78"/>
                <a:cs typeface="Andalus" pitchFamily="18" charset="-78"/>
              </a:rPr>
              <a:t>Lastly was the social factors based on the growth of new ideas in Europe at the end of the 18</a:t>
            </a:r>
            <a:r>
              <a:rPr lang="en-US" sz="2000" baseline="30000" dirty="0" smtClean="0">
                <a:latin typeface="Andalus" pitchFamily="18" charset="-78"/>
                <a:cs typeface="Andalus" pitchFamily="18" charset="-78"/>
              </a:rPr>
              <a:t>th</a:t>
            </a:r>
            <a:r>
              <a:rPr lang="en-US" sz="2000" dirty="0" smtClean="0">
                <a:latin typeface="Andalus" pitchFamily="18" charset="-78"/>
                <a:cs typeface="Andalus" pitchFamily="18" charset="-78"/>
              </a:rPr>
              <a:t> century. The United States broke away from England and no longer supported her economy with slavery, Abraham Lincoln gave the final death blow to slavery as it was abolished finally.</a:t>
            </a:r>
          </a:p>
          <a:p>
            <a:pPr>
              <a:buNone/>
            </a:pPr>
            <a:r>
              <a:rPr lang="en-US" sz="2000" dirty="0" smtClean="0">
                <a:latin typeface="Andalus" pitchFamily="18" charset="-78"/>
                <a:cs typeface="Andalus" pitchFamily="18" charset="-78"/>
              </a:rPr>
              <a:t>The slave trade also have negative and positive effects on the Nigerian economy.</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Font typeface="Wingdings" pitchFamily="2" charset="2"/>
              <a:buChar char="v"/>
            </a:pPr>
            <a:r>
              <a:rPr lang="en-US" sz="2600" dirty="0" smtClean="0">
                <a:solidFill>
                  <a:schemeClr val="bg2">
                    <a:lumMod val="75000"/>
                  </a:schemeClr>
                </a:solidFill>
                <a:latin typeface="Andalus" pitchFamily="18" charset="-78"/>
                <a:cs typeface="Andalus" pitchFamily="18" charset="-78"/>
              </a:rPr>
              <a:t> Provided opportunities for long distances and international trade and led to other kinds of relationship with Europeans and Americans.</a:t>
            </a:r>
          </a:p>
          <a:p>
            <a:pPr>
              <a:buFont typeface="Wingdings" pitchFamily="2" charset="2"/>
              <a:buChar char="v"/>
            </a:pPr>
            <a:r>
              <a:rPr lang="en-US" sz="2600" dirty="0" smtClean="0">
                <a:solidFill>
                  <a:schemeClr val="bg2">
                    <a:lumMod val="75000"/>
                  </a:schemeClr>
                </a:solidFill>
                <a:latin typeface="Andalus" pitchFamily="18" charset="-78"/>
                <a:cs typeface="Andalus" pitchFamily="18" charset="-78"/>
              </a:rPr>
              <a:t> It stimulated external trade as they expanded their bounds of their trade activities and territories.</a:t>
            </a:r>
          </a:p>
          <a:p>
            <a:pPr>
              <a:buFont typeface="Wingdings" pitchFamily="2" charset="2"/>
              <a:buChar char="v"/>
            </a:pPr>
            <a:r>
              <a:rPr lang="en-US" sz="2600" dirty="0" smtClean="0">
                <a:solidFill>
                  <a:schemeClr val="bg2">
                    <a:lumMod val="75000"/>
                  </a:schemeClr>
                </a:solidFill>
                <a:latin typeface="Andalus" pitchFamily="18" charset="-78"/>
                <a:cs typeface="Andalus" pitchFamily="18" charset="-78"/>
              </a:rPr>
              <a:t> It brought about development of rich and powerful new class of business men who were able to carryout long business negotiation.</a:t>
            </a:r>
          </a:p>
          <a:p>
            <a:pPr>
              <a:buFont typeface="Wingdings" pitchFamily="2" charset="2"/>
              <a:buChar char="v"/>
            </a:pPr>
            <a:r>
              <a:rPr lang="en-US" sz="2600" dirty="0" smtClean="0">
                <a:solidFill>
                  <a:schemeClr val="bg2">
                    <a:lumMod val="75000"/>
                  </a:schemeClr>
                </a:solidFill>
                <a:latin typeface="Andalus" pitchFamily="18" charset="-78"/>
                <a:cs typeface="Andalus" pitchFamily="18" charset="-78"/>
              </a:rPr>
              <a:t> It led to new settlements, criminals and taboo breakers instead of being killed were sold and exported to North America to start a new life.</a:t>
            </a:r>
          </a:p>
        </p:txBody>
      </p:sp>
      <p:sp>
        <p:nvSpPr>
          <p:cNvPr id="2" name="Title 1"/>
          <p:cNvSpPr>
            <a:spLocks noGrp="1"/>
          </p:cNvSpPr>
          <p:nvPr>
            <p:ph type="title"/>
          </p:nvPr>
        </p:nvSpPr>
        <p:spPr/>
        <p:txBody>
          <a:bodyPr>
            <a:normAutofit/>
          </a:bodyPr>
          <a:lstStyle/>
          <a:p>
            <a:r>
              <a:rPr lang="en-US" sz="4000" u="sng" dirty="0" smtClean="0">
                <a:latin typeface="Andalus" pitchFamily="18" charset="-78"/>
                <a:cs typeface="Andalus" pitchFamily="18" charset="-78"/>
              </a:rPr>
              <a:t>ADVANTAGES</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457200"/>
            <a:ext cx="5638800" cy="1066800"/>
          </a:xfrm>
        </p:spPr>
        <p:txBody>
          <a:bodyPr>
            <a:normAutofit/>
          </a:bodyPr>
          <a:lstStyle/>
          <a:p>
            <a:r>
              <a:rPr lang="en-US" sz="4000" u="sng" dirty="0" smtClean="0">
                <a:latin typeface="Andalus" pitchFamily="18" charset="-78"/>
                <a:cs typeface="Andalus" pitchFamily="18" charset="-78"/>
              </a:rPr>
              <a:t>DISADVANTAGES</a:t>
            </a:r>
            <a:endParaRPr lang="en-US" sz="4000" u="sng" dirty="0">
              <a:latin typeface="Andalus" pitchFamily="18" charset="-78"/>
              <a:cs typeface="Andalus" pitchFamily="18" charset="-78"/>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3904" r="33904"/>
          <a:stretch>
            <a:fillRect/>
          </a:stretch>
        </p:blipFill>
        <p:spPr>
          <a:xfrm>
            <a:off x="222173" y="381000"/>
            <a:ext cx="2825826" cy="6172200"/>
          </a:xfrm>
        </p:spPr>
      </p:pic>
      <p:sp>
        <p:nvSpPr>
          <p:cNvPr id="3" name="Content Placeholder 2"/>
          <p:cNvSpPr>
            <a:spLocks noGrp="1"/>
          </p:cNvSpPr>
          <p:nvPr>
            <p:ph type="body" sz="half" idx="2"/>
          </p:nvPr>
        </p:nvSpPr>
        <p:spPr>
          <a:xfrm>
            <a:off x="2971800" y="1600200"/>
            <a:ext cx="5715000" cy="4419600"/>
          </a:xfrm>
        </p:spPr>
        <p:txBody>
          <a:bodyPr>
            <a:noAutofit/>
          </a:bodyPr>
          <a:lstStyle/>
          <a:p>
            <a:pPr>
              <a:buFont typeface="Wingdings" pitchFamily="2" charset="2"/>
              <a:buChar char="v"/>
            </a:pPr>
            <a:r>
              <a:rPr lang="en-US" sz="2600" dirty="0" smtClean="0"/>
              <a:t> </a:t>
            </a:r>
            <a:r>
              <a:rPr lang="en-US" sz="1800" dirty="0" smtClean="0">
                <a:latin typeface="Andalus" pitchFamily="18" charset="-78"/>
                <a:cs typeface="Andalus" pitchFamily="18" charset="-78"/>
              </a:rPr>
              <a:t>It brought about depopulation as there was no agreement on the number of slaves take away from Nigeria. Most of the people taken away were of the working population and were without physical defects.</a:t>
            </a:r>
          </a:p>
          <a:p>
            <a:pPr>
              <a:buFont typeface="Wingdings" pitchFamily="2" charset="2"/>
              <a:buChar char="v"/>
            </a:pPr>
            <a:r>
              <a:rPr lang="en-US" sz="1800" dirty="0" smtClean="0">
                <a:latin typeface="Andalus" pitchFamily="18" charset="-78"/>
                <a:cs typeface="Andalus" pitchFamily="18" charset="-78"/>
              </a:rPr>
              <a:t> It engendered wars among neighboring States</a:t>
            </a:r>
          </a:p>
          <a:p>
            <a:pPr>
              <a:buFont typeface="Wingdings" pitchFamily="2" charset="2"/>
              <a:buChar char="v"/>
            </a:pPr>
            <a:r>
              <a:rPr lang="en-US" sz="1800" dirty="0" smtClean="0">
                <a:latin typeface="Andalus" pitchFamily="18" charset="-78"/>
                <a:cs typeface="Andalus" pitchFamily="18" charset="-78"/>
              </a:rPr>
              <a:t> It brought about trade imbalance</a:t>
            </a:r>
          </a:p>
          <a:p>
            <a:pPr>
              <a:buFont typeface="Wingdings" pitchFamily="2" charset="2"/>
              <a:buChar char="v"/>
            </a:pPr>
            <a:r>
              <a:rPr lang="en-US" sz="1800" dirty="0" smtClean="0">
                <a:latin typeface="Andalus" pitchFamily="18" charset="-78"/>
                <a:cs typeface="Andalus" pitchFamily="18" charset="-78"/>
              </a:rPr>
              <a:t> It left no impact on the technological or mechanical skills of Nigeria</a:t>
            </a:r>
          </a:p>
          <a:p>
            <a:pPr>
              <a:buFont typeface="Wingdings" pitchFamily="2" charset="2"/>
              <a:buChar char="v"/>
            </a:pPr>
            <a:r>
              <a:rPr lang="en-US" sz="1800" dirty="0" smtClean="0">
                <a:latin typeface="Andalus" pitchFamily="18" charset="-78"/>
                <a:cs typeface="Andalus" pitchFamily="18" charset="-78"/>
              </a:rPr>
              <a:t> It created great psychological effect on the people of Nigeria and their culture as they became inferior to Europeans.</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a:bodyPr>
          <a:lstStyle/>
          <a:p>
            <a:pPr>
              <a:buNone/>
            </a:pPr>
            <a:r>
              <a:rPr lang="en-US" sz="2600" dirty="0" smtClean="0">
                <a:latin typeface="Andalus" pitchFamily="18" charset="-78"/>
                <a:cs typeface="Andalus" pitchFamily="18" charset="-78"/>
              </a:rPr>
              <a:t>N/B: </a:t>
            </a:r>
          </a:p>
          <a:p>
            <a:pPr>
              <a:buNone/>
            </a:pPr>
            <a:r>
              <a:rPr lang="en-US" sz="2600" dirty="0" smtClean="0">
                <a:latin typeface="Andalus" pitchFamily="18" charset="-78"/>
                <a:cs typeface="Andalus" pitchFamily="18" charset="-78"/>
              </a:rPr>
              <a:t>	Slave trade had a demographic impact of Nigerians reproductive capacity. It brought about economic backwardness and mixed culture.</a:t>
            </a:r>
            <a:endParaRPr lang="en-US" sz="2600" dirty="0">
              <a:latin typeface="Andalus" pitchFamily="18" charset="-78"/>
              <a:cs typeface="Andalus" pitchFamily="18" charset="-78"/>
            </a:endParaRPr>
          </a:p>
        </p:txBody>
      </p:sp>
      <p:pic>
        <p:nvPicPr>
          <p:cNvPr id="7170" name="Picture 2" descr="C:\Users\User\Documents\93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9156700" cy="6845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1600200"/>
            <a:ext cx="7239000" cy="923330"/>
          </a:xfrm>
          <a:prstGeom prst="rect">
            <a:avLst/>
          </a:prstGeom>
        </p:spPr>
        <p:txBody>
          <a:bodyPr wrap="square">
            <a:spAutoFit/>
          </a:bodyPr>
          <a:lstStyle/>
          <a:p>
            <a:pPr>
              <a:buNone/>
            </a:pPr>
            <a:r>
              <a:rPr lang="en-US" b="1" dirty="0">
                <a:latin typeface="Andalus" pitchFamily="18" charset="-78"/>
                <a:cs typeface="Andalus" pitchFamily="18" charset="-78"/>
              </a:rPr>
              <a:t>N/B: </a:t>
            </a:r>
          </a:p>
          <a:p>
            <a:pPr>
              <a:buNone/>
            </a:pPr>
            <a:r>
              <a:rPr lang="en-US" b="1" dirty="0" smtClean="0">
                <a:latin typeface="Andalus" pitchFamily="18" charset="-78"/>
                <a:cs typeface="Andalus" pitchFamily="18" charset="-78"/>
              </a:rPr>
              <a:t>Slave </a:t>
            </a:r>
            <a:r>
              <a:rPr lang="en-US" b="1" dirty="0">
                <a:latin typeface="Andalus" pitchFamily="18" charset="-78"/>
                <a:cs typeface="Andalus" pitchFamily="18" charset="-78"/>
              </a:rPr>
              <a:t>trade had a demographic impact of Nigerians reproductive </a:t>
            </a:r>
            <a:r>
              <a:rPr lang="en-US" b="1" dirty="0" smtClean="0">
                <a:latin typeface="Andalus" pitchFamily="18" charset="-78"/>
                <a:cs typeface="Andalus" pitchFamily="18" charset="-78"/>
              </a:rPr>
              <a:t> capacity</a:t>
            </a:r>
            <a:r>
              <a:rPr lang="en-US" b="1" dirty="0">
                <a:latin typeface="Andalus" pitchFamily="18" charset="-78"/>
                <a:cs typeface="Andalus" pitchFamily="18" charset="-78"/>
              </a:rPr>
              <a:t>. It brought about economic backwardness and mixed culture</a:t>
            </a:r>
            <a:r>
              <a:rPr lang="en-US" dirty="0">
                <a:latin typeface="Andalus" pitchFamily="18" charset="-78"/>
                <a:cs typeface="Andalus" pitchFamily="18" charset="-78"/>
              </a:rPr>
              <a:t>.</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29200"/>
          </a:xfrm>
        </p:spPr>
        <p:txBody>
          <a:bodyPr>
            <a:noAutofit/>
          </a:bodyPr>
          <a:lstStyle/>
          <a:p>
            <a:pPr>
              <a:buNone/>
            </a:pPr>
            <a:r>
              <a:rPr lang="en-US" sz="2600" dirty="0" smtClean="0">
                <a:latin typeface="Andalus" pitchFamily="18" charset="-78"/>
                <a:cs typeface="Andalus" pitchFamily="18" charset="-78"/>
              </a:rPr>
              <a:t>		Prior to colonialism of Nigeria by Britain, the Nigeria nation was a more geographical expression, containing a number of district empire.</a:t>
            </a:r>
          </a:p>
          <a:p>
            <a:pPr>
              <a:buNone/>
            </a:pPr>
            <a:r>
              <a:rPr lang="en-US" sz="2600" dirty="0" smtClean="0">
                <a:latin typeface="Andalus" pitchFamily="18" charset="-78"/>
                <a:cs typeface="Andalus" pitchFamily="18" charset="-78"/>
              </a:rPr>
              <a:t>		Colonialism can be defined as a forceful acquisition or absorption of a nations sovereignty and independence by a foreign power. It is however evident that the central motive behind colonialisation of Africa was economic considerations, informed by Europeans powers. Furthermore, the industries engaged in large scale production of goods even in excess of the home consumption capacity, hence, overseas market was needed for the sale of excess goods.</a:t>
            </a:r>
            <a:endParaRPr lang="en-US" sz="2600" dirty="0">
              <a:latin typeface="Andalus" pitchFamily="18" charset="-78"/>
              <a:cs typeface="Andalus" pitchFamily="18" charset="-78"/>
            </a:endParaRPr>
          </a:p>
        </p:txBody>
      </p:sp>
      <p:sp>
        <p:nvSpPr>
          <p:cNvPr id="2" name="Title 1"/>
          <p:cNvSpPr>
            <a:spLocks noGrp="1"/>
          </p:cNvSpPr>
          <p:nvPr>
            <p:ph type="title"/>
          </p:nvPr>
        </p:nvSpPr>
        <p:spPr/>
        <p:txBody>
          <a:bodyPr>
            <a:normAutofit fontScale="90000"/>
          </a:bodyPr>
          <a:lstStyle/>
          <a:p>
            <a:r>
              <a:rPr lang="en-US" sz="4000" u="sng" dirty="0" smtClean="0">
                <a:latin typeface="Andalus" pitchFamily="18" charset="-78"/>
                <a:cs typeface="Andalus" pitchFamily="18" charset="-78"/>
              </a:rPr>
              <a:t>CHAPTER 6</a:t>
            </a:r>
            <a:br>
              <a:rPr lang="en-US" sz="4000" u="sng" dirty="0" smtClean="0">
                <a:latin typeface="Andalus" pitchFamily="18" charset="-78"/>
                <a:cs typeface="Andalus" pitchFamily="18" charset="-78"/>
              </a:rPr>
            </a:br>
            <a:r>
              <a:rPr lang="en-US" sz="4000" u="sng" dirty="0" smtClean="0">
                <a:latin typeface="Andalus" pitchFamily="18" charset="-78"/>
                <a:cs typeface="Andalus" pitchFamily="18" charset="-78"/>
              </a:rPr>
              <a:t>COLONIALISM AND ITS IMPACT</a:t>
            </a:r>
            <a:endParaRPr lang="en-US" sz="4000" u="sng" dirty="0">
              <a:latin typeface="Andalus" pitchFamily="18" charset="-78"/>
              <a:cs typeface="Andalus" pitchFamily="18" charset="-78"/>
            </a:endParaRPr>
          </a:p>
        </p:txBody>
      </p:sp>
      <p:pic>
        <p:nvPicPr>
          <p:cNvPr id="8194" name="Picture 2" descr="C:\Users\User\Documents\british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24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8200" y="1828800"/>
            <a:ext cx="7543800" cy="3170099"/>
          </a:xfrm>
          <a:prstGeom prst="rect">
            <a:avLst/>
          </a:prstGeom>
        </p:spPr>
        <p:txBody>
          <a:bodyPr wrap="square">
            <a:spAutoFit/>
          </a:bodyPr>
          <a:lstStyle/>
          <a:p>
            <a:pPr>
              <a:buNone/>
            </a:pPr>
            <a:r>
              <a:rPr lang="en-US" sz="2000" dirty="0">
                <a:solidFill>
                  <a:srgbClr val="FFFF00"/>
                </a:solidFill>
                <a:latin typeface="Andalus" pitchFamily="18" charset="-78"/>
                <a:cs typeface="Andalus" pitchFamily="18" charset="-78"/>
              </a:rPr>
              <a:t>Prior to colonialism of Nigeria by Britain, the Nigeria nation was a more geographical expression, containing a number of district empire.</a:t>
            </a:r>
          </a:p>
          <a:p>
            <a:pPr>
              <a:buNone/>
            </a:pPr>
            <a:endParaRPr lang="en-US" sz="2000" dirty="0" smtClean="0">
              <a:solidFill>
                <a:srgbClr val="FFFF00"/>
              </a:solidFill>
              <a:latin typeface="Andalus" pitchFamily="18" charset="-78"/>
              <a:cs typeface="Andalus" pitchFamily="18" charset="-78"/>
            </a:endParaRPr>
          </a:p>
          <a:p>
            <a:pPr>
              <a:buNone/>
            </a:pPr>
            <a:r>
              <a:rPr lang="en-US" sz="2000" dirty="0" smtClean="0">
                <a:solidFill>
                  <a:srgbClr val="FFFF00"/>
                </a:solidFill>
                <a:latin typeface="Andalus" pitchFamily="18" charset="-78"/>
                <a:cs typeface="Andalus" pitchFamily="18" charset="-78"/>
              </a:rPr>
              <a:t>Colonialism </a:t>
            </a:r>
            <a:r>
              <a:rPr lang="en-US" sz="2000" dirty="0">
                <a:solidFill>
                  <a:srgbClr val="FFFF00"/>
                </a:solidFill>
                <a:latin typeface="Andalus" pitchFamily="18" charset="-78"/>
                <a:cs typeface="Andalus" pitchFamily="18" charset="-78"/>
              </a:rPr>
              <a:t>can be defined as a forceful acquisition or absorption of a nations sovereignty and independence by a foreign power. It is however evident that the central motive behind colonialisation of Africa was economic considerations, informed by Europeans powers. Furthermore, the industries engaged in large scale production of goods even in excess of the home consumption capacity, hence, overseas market was needed for the sale of excess goods.</a:t>
            </a:r>
          </a:p>
        </p:txBody>
      </p:sp>
      <p:sp>
        <p:nvSpPr>
          <p:cNvPr id="5" name="Rectangle 4"/>
          <p:cNvSpPr/>
          <p:nvPr/>
        </p:nvSpPr>
        <p:spPr>
          <a:xfrm>
            <a:off x="152400" y="0"/>
            <a:ext cx="8610600" cy="1323439"/>
          </a:xfrm>
          <a:prstGeom prst="rect">
            <a:avLst/>
          </a:prstGeom>
        </p:spPr>
        <p:txBody>
          <a:bodyPr wrap="square">
            <a:spAutoFit/>
          </a:bodyPr>
          <a:lstStyle/>
          <a:p>
            <a:r>
              <a:rPr lang="en-US" sz="40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t>CHAPTER 6</a:t>
            </a:r>
            <a:br>
              <a:rPr lang="en-US" sz="40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br>
            <a:r>
              <a:rPr lang="en-US" sz="40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t>COLONIALISM AND ITS IMPACT</a:t>
            </a:r>
            <a:endParaRPr lang="en-US" dirty="0"/>
          </a:p>
        </p:txBody>
      </p:sp>
    </p:spTree>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10600" cy="6477000"/>
          </a:xfrm>
        </p:spPr>
        <p:txBody>
          <a:bodyPr>
            <a:noAutofit/>
          </a:bodyPr>
          <a:lstStyle/>
          <a:p>
            <a:pPr>
              <a:buNone/>
            </a:pPr>
            <a:r>
              <a:rPr lang="en-US" sz="2600" dirty="0" smtClean="0">
                <a:latin typeface="Andalus" pitchFamily="18" charset="-78"/>
                <a:cs typeface="Andalus" pitchFamily="18" charset="-78"/>
              </a:rPr>
              <a:t>		There are 2 methods of conquest and they are the military method and diplomatic method. On the other hand, the use of diplomatic method is that which was also referred to as persuasive means.  British officials deceives some Nigerian traditional rulers and chiefs into signing treaties of friendship. While the military method meant the deployment of the British police and military forces to suppress opposition anywhere they met one. The British spuriously interpreted the use of forces as “pacification policy”. They claimed that opposition movements which resisted their penetration and occupation.</a:t>
            </a:r>
          </a:p>
          <a:p>
            <a:pPr>
              <a:buNone/>
            </a:pPr>
            <a:r>
              <a:rPr lang="en-US" sz="2600" dirty="0" smtClean="0">
                <a:latin typeface="Andalus" pitchFamily="18" charset="-78"/>
                <a:cs typeface="Andalus" pitchFamily="18" charset="-78"/>
              </a:rPr>
              <a:t>		The above point highlights the facts that the whole Nigeria did not just fall like a peak of cards to British domination. On the contrary, leaders of some communities in Nigeria displayed bravery by confronting the British in order to prevent them from the conquest or domination of their territories. </a:t>
            </a:r>
            <a:endParaRPr lang="en-US" sz="2600" dirty="0">
              <a:latin typeface="Andalus" pitchFamily="18" charset="-78"/>
              <a:cs typeface="Andalus" pitchFamily="18" charset="-78"/>
            </a:endParaRPr>
          </a:p>
        </p:txBody>
      </p:sp>
      <p:pic>
        <p:nvPicPr>
          <p:cNvPr id="9218" name="Picture 2" descr="C:\Users\User\Documents\thom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79800" y="0"/>
            <a:ext cx="5638800" cy="5909310"/>
          </a:xfrm>
          <a:prstGeom prst="rect">
            <a:avLst/>
          </a:prstGeom>
        </p:spPr>
        <p:txBody>
          <a:bodyPr wrap="square">
            <a:spAutoFit/>
          </a:bodyPr>
          <a:lstStyle/>
          <a:p>
            <a:r>
              <a:rPr lang="en-US" b="1" dirty="0"/>
              <a:t>There are 2 methods of conquest and they are the military method and diplomatic method. On the other hand, the use of diplomatic method is that which was also referred to as persuasive means.  British officials deceives some Nigerian traditional rulers and chiefs into signing treaties of friendship. While the military method meant the deployment of the British police and military forces to suppress opposition anywhere they met one. The British spuriously interpreted the use of forces as “pacification policy”. They claimed that opposition movements which resisted their penetration and occupation.</a:t>
            </a:r>
          </a:p>
          <a:p>
            <a:endParaRPr lang="en-US" b="1" dirty="0" smtClean="0"/>
          </a:p>
          <a:p>
            <a:r>
              <a:rPr lang="en-US" b="1" dirty="0" smtClean="0"/>
              <a:t>The </a:t>
            </a:r>
            <a:r>
              <a:rPr lang="en-US" b="1" dirty="0"/>
              <a:t>above point highlights the facts that the whole Nigeria did not just fall like a peak of cards to British domination. On the contrary, leaders of some communities in Nigeria displayed bravery by confronting the British in order to prevent them from the conquest or domination of their territories.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There were some community rulers like king </a:t>
            </a:r>
            <a:r>
              <a:rPr lang="en-US" sz="2000" dirty="0" smtClean="0"/>
              <a:t>jaja</a:t>
            </a:r>
            <a:r>
              <a:rPr lang="en-US" sz="2000" dirty="0" smtClean="0"/>
              <a:t> of </a:t>
            </a:r>
            <a:r>
              <a:rPr lang="en-US" sz="2000" dirty="0" smtClean="0"/>
              <a:t>opobo</a:t>
            </a:r>
            <a:r>
              <a:rPr lang="en-US" sz="2000" dirty="0" smtClean="0"/>
              <a:t>, king </a:t>
            </a:r>
            <a:r>
              <a:rPr lang="en-US" sz="2000" dirty="0" smtClean="0"/>
              <a:t>kosoko</a:t>
            </a:r>
            <a:r>
              <a:rPr lang="en-US" sz="2000" dirty="0" smtClean="0"/>
              <a:t> of </a:t>
            </a:r>
            <a:r>
              <a:rPr lang="en-US" sz="2000" dirty="0" smtClean="0"/>
              <a:t>Lagos, </a:t>
            </a:r>
            <a:r>
              <a:rPr lang="en-US" sz="2000" dirty="0" smtClean="0"/>
              <a:t>awujale</a:t>
            </a:r>
            <a:r>
              <a:rPr lang="en-US" sz="2000" dirty="0" smtClean="0"/>
              <a:t> of </a:t>
            </a:r>
            <a:r>
              <a:rPr lang="en-US" sz="2000" dirty="0" smtClean="0"/>
              <a:t>ijebuland</a:t>
            </a:r>
            <a:r>
              <a:rPr lang="en-US" sz="2000" dirty="0" smtClean="0"/>
              <a:t>, </a:t>
            </a:r>
            <a:r>
              <a:rPr lang="en-US" sz="2000" dirty="0" smtClean="0"/>
              <a:t>Atahiru</a:t>
            </a:r>
            <a:r>
              <a:rPr lang="en-US" sz="2000" dirty="0" smtClean="0"/>
              <a:t> II of </a:t>
            </a:r>
            <a:r>
              <a:rPr lang="en-US" sz="2000" dirty="0" smtClean="0"/>
              <a:t>sokoto</a:t>
            </a:r>
            <a:r>
              <a:rPr lang="en-US" sz="2000" dirty="0" smtClean="0"/>
              <a:t> caliphate, Nana of </a:t>
            </a:r>
            <a:r>
              <a:rPr lang="en-US" sz="2000" dirty="0" smtClean="0"/>
              <a:t>itshekiri</a:t>
            </a:r>
            <a:r>
              <a:rPr lang="en-US" sz="2000" dirty="0" smtClean="0"/>
              <a:t>..etc. </a:t>
            </a:r>
            <a:r>
              <a:rPr lang="en-US" sz="2000" dirty="0" smtClean="0"/>
              <a:t>who stood up to the challenge of preventing the </a:t>
            </a:r>
            <a:r>
              <a:rPr lang="en-US" sz="2000" dirty="0" smtClean="0"/>
              <a:t>British </a:t>
            </a:r>
            <a:r>
              <a:rPr lang="en-US" sz="2000" dirty="0" smtClean="0"/>
              <a:t>conquest of their territories. Some of them refused to sign treaties of any sort with the </a:t>
            </a:r>
            <a:r>
              <a:rPr lang="en-US" sz="2000" dirty="0" smtClean="0"/>
              <a:t>British. </a:t>
            </a:r>
            <a:r>
              <a:rPr lang="en-US" sz="2000" dirty="0" smtClean="0"/>
              <a:t>In his own case king </a:t>
            </a:r>
            <a:r>
              <a:rPr lang="en-US" sz="2000" dirty="0" smtClean="0"/>
              <a:t>kosoko</a:t>
            </a:r>
            <a:r>
              <a:rPr lang="en-US" sz="2000" dirty="0" smtClean="0"/>
              <a:t> of </a:t>
            </a:r>
            <a:r>
              <a:rPr lang="en-US" sz="2000" dirty="0" smtClean="0"/>
              <a:t>Lagos </a:t>
            </a:r>
            <a:r>
              <a:rPr lang="en-US" sz="2000" dirty="0" smtClean="0"/>
              <a:t>did not find any ground of compromise with the </a:t>
            </a:r>
            <a:r>
              <a:rPr lang="en-US" sz="2000" dirty="0" smtClean="0"/>
              <a:t>British. </a:t>
            </a:r>
            <a:r>
              <a:rPr lang="en-US" sz="2000" dirty="0" smtClean="0"/>
              <a:t>He told them frankly that he did not need their friendship and this cost him his throne. He was dethroned while </a:t>
            </a:r>
            <a:r>
              <a:rPr lang="en-US" sz="2000" dirty="0" smtClean="0"/>
              <a:t>Akintoye</a:t>
            </a:r>
            <a:r>
              <a:rPr lang="en-US" sz="2000" dirty="0" smtClean="0"/>
              <a:t> who accepted  to be British stooge became his </a:t>
            </a:r>
            <a:r>
              <a:rPr lang="en-US" sz="2000" dirty="0" smtClean="0"/>
              <a:t>successor. King </a:t>
            </a:r>
            <a:r>
              <a:rPr lang="en-US" sz="2000" dirty="0" smtClean="0"/>
              <a:t>jaja</a:t>
            </a:r>
            <a:r>
              <a:rPr lang="en-US" sz="2000" dirty="0" smtClean="0"/>
              <a:t> of </a:t>
            </a:r>
            <a:r>
              <a:rPr lang="en-US" sz="2000" dirty="0" smtClean="0"/>
              <a:t>opobo</a:t>
            </a:r>
            <a:r>
              <a:rPr lang="en-US" sz="2000" dirty="0" smtClean="0"/>
              <a:t> </a:t>
            </a:r>
            <a:r>
              <a:rPr lang="en-US" sz="2000" dirty="0" smtClean="0"/>
              <a:t>too refused to sign commercial agreement with the </a:t>
            </a:r>
            <a:r>
              <a:rPr lang="en-US" sz="2000" dirty="0" smtClean="0"/>
              <a:t>British. He </a:t>
            </a:r>
            <a:r>
              <a:rPr lang="en-US" sz="2000" dirty="0" smtClean="0"/>
              <a:t>decided to be in control of the exportation of palm oil in his territory. This earned him abduction by the </a:t>
            </a:r>
            <a:r>
              <a:rPr lang="en-US" sz="2000" dirty="0" smtClean="0"/>
              <a:t>British </a:t>
            </a:r>
            <a:r>
              <a:rPr lang="en-US" sz="2000" dirty="0" smtClean="0"/>
              <a:t>and he was exiled to the west </a:t>
            </a:r>
            <a:r>
              <a:rPr lang="en-US" sz="2000" dirty="0" smtClean="0"/>
              <a:t>indies. Nana </a:t>
            </a:r>
            <a:r>
              <a:rPr lang="en-US" sz="2000" dirty="0" smtClean="0"/>
              <a:t>of </a:t>
            </a:r>
            <a:r>
              <a:rPr lang="en-US" sz="2000" dirty="0" smtClean="0"/>
              <a:t>itshekiri</a:t>
            </a:r>
            <a:r>
              <a:rPr lang="en-US" sz="2000" dirty="0" smtClean="0"/>
              <a:t> though not a king used his influence to stop the Royal Niger Company from gaining control of the trade in </a:t>
            </a:r>
            <a:r>
              <a:rPr lang="en-US" sz="2000" dirty="0" smtClean="0"/>
              <a:t>itshekiri</a:t>
            </a:r>
            <a:r>
              <a:rPr lang="en-US" sz="2000" dirty="0" smtClean="0"/>
              <a:t> </a:t>
            </a:r>
            <a:r>
              <a:rPr lang="en-US" sz="2000" dirty="0" smtClean="0"/>
              <a:t>land. This </a:t>
            </a:r>
            <a:r>
              <a:rPr lang="en-US" sz="2000" dirty="0" smtClean="0"/>
              <a:t>also led to his exile to the Gold coast.</a:t>
            </a:r>
            <a:endParaRPr lang="en-US" sz="2000" dirty="0"/>
          </a:p>
        </p:txBody>
      </p:sp>
      <p:sp>
        <p:nvSpPr>
          <p:cNvPr id="3" name="Title 2"/>
          <p:cNvSpPr>
            <a:spLocks noGrp="1"/>
          </p:cNvSpPr>
          <p:nvPr>
            <p:ph type="title"/>
          </p:nvPr>
        </p:nvSpPr>
        <p:spPr/>
        <p:txBody>
          <a:bodyPr/>
          <a:lstStyle/>
          <a:p>
            <a:r>
              <a:rPr lang="en-US" dirty="0" smtClean="0"/>
              <a:t>Resistant Movement</a:t>
            </a:r>
            <a:endParaRPr lang="en-US" dirty="0"/>
          </a:p>
        </p:txBody>
      </p:sp>
    </p:spTree>
    <p:extLst>
      <p:ext uri="{BB962C8B-B14F-4D97-AF65-F5344CB8AC3E}">
        <p14:creationId xmlns:p14="http://schemas.microsoft.com/office/powerpoint/2010/main" val="37354096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85000" lnSpcReduction="10000"/>
          </a:bodyPr>
          <a:lstStyle/>
          <a:p>
            <a:pPr>
              <a:buNone/>
            </a:pPr>
            <a:r>
              <a:rPr lang="en-US" sz="2600" dirty="0" smtClean="0"/>
              <a:t>		</a:t>
            </a:r>
            <a:r>
              <a:rPr lang="en-US" sz="2600" dirty="0" smtClean="0">
                <a:latin typeface="Andalus" pitchFamily="18" charset="-78"/>
                <a:cs typeface="Andalus" pitchFamily="18" charset="-78"/>
              </a:rPr>
              <a:t>For the Igbo people, it was suggested that they began to emerge as distant people some 6,000 yrs ago, the scholars had the theory that the Nri-Awka-Orlu axis was the earliest centre of the Igbo settlement. The Igbo people were known to just exist as their own with no origin.</a:t>
            </a:r>
          </a:p>
          <a:p>
            <a:pPr>
              <a:buNone/>
            </a:pPr>
            <a:r>
              <a:rPr lang="en-US" sz="2600" dirty="0" smtClean="0">
                <a:latin typeface="Andalus" pitchFamily="18" charset="-78"/>
                <a:cs typeface="Andalus" pitchFamily="18" charset="-78"/>
              </a:rPr>
              <a:t>		For the people of Edo their origin is a matter of great controversy. Some other people of Nigeria were the people of Cross River Valley and the Eastern Niger Delta, the people of the Benue Valley, the people of the Benue-Chad Corridor, Fulani and Shuwa Arab and the Hausa of Northern Nigeria.</a:t>
            </a:r>
          </a:p>
          <a:p>
            <a:pPr>
              <a:buNone/>
            </a:pPr>
            <a:r>
              <a:rPr lang="en-US" sz="2600" dirty="0" smtClean="0">
                <a:latin typeface="Andalus" pitchFamily="18" charset="-78"/>
                <a:cs typeface="Andalus" pitchFamily="18" charset="-78"/>
              </a:rPr>
              <a:t>		The economies practiced by various Nigerian pre colonial societies were a measure of their adaptation to their environment. In the traditional society inter and intra ethnic commercial activities were encouraged.  </a:t>
            </a:r>
            <a:endParaRPr lang="en-US" sz="2600" dirty="0"/>
          </a:p>
        </p:txBody>
      </p:sp>
      <p:sp>
        <p:nvSpPr>
          <p:cNvPr id="4" name="Text Placeholder 3"/>
          <p:cNvSpPr>
            <a:spLocks noGrp="1"/>
          </p:cNvSpPr>
          <p:nvPr>
            <p:ph type="body" idx="2"/>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2050" name="Picture 2" descr="C:\Users\User\Documents\Olokun-He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414919"/>
            <a:ext cx="1981200" cy="59858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Some of the communities resisting British penetration and occupation were facing serious internal political conflicts at the same </a:t>
            </a:r>
            <a:r>
              <a:rPr lang="en-US" sz="2000" dirty="0" smtClean="0"/>
              <a:t>time. The </a:t>
            </a:r>
            <a:r>
              <a:rPr lang="en-US" sz="2000" dirty="0" smtClean="0"/>
              <a:t>conflicts prevented stability and unity.</a:t>
            </a:r>
          </a:p>
          <a:p>
            <a:r>
              <a:rPr lang="en-US" sz="2000" dirty="0" smtClean="0"/>
              <a:t>Lack of unity made some community leaders to betray their </a:t>
            </a:r>
            <a:r>
              <a:rPr lang="en-US" sz="2000" dirty="0" smtClean="0"/>
              <a:t>kinsmen. Such </a:t>
            </a:r>
            <a:r>
              <a:rPr lang="en-US" sz="2000" dirty="0" smtClean="0"/>
              <a:t>leaders </a:t>
            </a:r>
            <a:r>
              <a:rPr lang="en-US" sz="2000" dirty="0" smtClean="0"/>
              <a:t>preferred </a:t>
            </a:r>
            <a:r>
              <a:rPr lang="en-US" sz="2000" dirty="0" smtClean="0"/>
              <a:t>being under the British control rather than remain under the suzerainty of their fellow Nigerian rulers.</a:t>
            </a:r>
          </a:p>
          <a:p>
            <a:pPr algn="ctr"/>
            <a:r>
              <a:rPr lang="en-US" sz="2400" u="sng" dirty="0" smtClean="0"/>
              <a:t>British colonial Administration</a:t>
            </a:r>
          </a:p>
          <a:p>
            <a:r>
              <a:rPr lang="en-US" sz="2000" dirty="0" smtClean="0"/>
              <a:t>The country was divided into colonies and protectorates for administrative purposes. These were; the colony of </a:t>
            </a:r>
            <a:r>
              <a:rPr lang="en-US" sz="2000" dirty="0" smtClean="0"/>
              <a:t>Lagos </a:t>
            </a:r>
            <a:r>
              <a:rPr lang="en-US" sz="2000" dirty="0" smtClean="0"/>
              <a:t>with Sir </a:t>
            </a:r>
            <a:r>
              <a:rPr lang="en-US" sz="2000" dirty="0" smtClean="0"/>
              <a:t>Egerton</a:t>
            </a:r>
            <a:r>
              <a:rPr lang="en-US" sz="2000" dirty="0" smtClean="0"/>
              <a:t> as its High </a:t>
            </a:r>
            <a:r>
              <a:rPr lang="en-US" sz="2000" dirty="0" smtClean="0"/>
              <a:t>commissioner; </a:t>
            </a:r>
            <a:r>
              <a:rPr lang="en-US" sz="2000" dirty="0" smtClean="0"/>
              <a:t>the protectorate of southern Nigeria with Sir R.D. </a:t>
            </a:r>
            <a:r>
              <a:rPr lang="en-US" sz="2000" dirty="0" smtClean="0"/>
              <a:t>Moore </a:t>
            </a:r>
            <a:r>
              <a:rPr lang="en-US" sz="2000" dirty="0" smtClean="0"/>
              <a:t>as its High commissioner, and the protectorate of Northern Nigeria with Sir Frederick Lord </a:t>
            </a:r>
            <a:r>
              <a:rPr lang="en-US" sz="2000" dirty="0" smtClean="0"/>
              <a:t>Lugard</a:t>
            </a:r>
            <a:r>
              <a:rPr lang="en-US" sz="2000" dirty="0" smtClean="0"/>
              <a:t> as its High commissioner. </a:t>
            </a:r>
            <a:endParaRPr lang="en-US" sz="2000" dirty="0"/>
          </a:p>
        </p:txBody>
      </p:sp>
      <p:sp>
        <p:nvSpPr>
          <p:cNvPr id="3" name="Title 2"/>
          <p:cNvSpPr>
            <a:spLocks noGrp="1"/>
          </p:cNvSpPr>
          <p:nvPr>
            <p:ph type="title"/>
          </p:nvPr>
        </p:nvSpPr>
        <p:spPr/>
        <p:txBody>
          <a:bodyPr>
            <a:normAutofit fontScale="90000"/>
          </a:bodyPr>
          <a:lstStyle/>
          <a:p>
            <a:r>
              <a:rPr lang="en-US" dirty="0" smtClean="0"/>
              <a:t>Reasons for the failure of Resistant movements</a:t>
            </a:r>
            <a:endParaRPr lang="en-US" dirty="0"/>
          </a:p>
        </p:txBody>
      </p:sp>
    </p:spTree>
    <p:extLst>
      <p:ext uri="{BB962C8B-B14F-4D97-AF65-F5344CB8AC3E}">
        <p14:creationId xmlns:p14="http://schemas.microsoft.com/office/powerpoint/2010/main" val="283844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Administration of Nigeria was divided into central and local or native administrative units. The central administration involved the Governor , who was in charge of Nigerian colony and the legislative  and executive </a:t>
            </a:r>
            <a:r>
              <a:rPr lang="en-US" sz="2000" dirty="0" smtClean="0"/>
              <a:t>councils. Vital </a:t>
            </a:r>
            <a:r>
              <a:rPr lang="en-US" sz="2000" dirty="0" smtClean="0"/>
              <a:t>issues affecting Nigeria were formulated or discussed in both legislative and executive councils established by the colonial administration.</a:t>
            </a:r>
            <a:endParaRPr lang="en-US" sz="2000" dirty="0"/>
          </a:p>
        </p:txBody>
      </p:sp>
      <p:sp>
        <p:nvSpPr>
          <p:cNvPr id="3" name="Title 2"/>
          <p:cNvSpPr>
            <a:spLocks noGrp="1"/>
          </p:cNvSpPr>
          <p:nvPr>
            <p:ph type="title"/>
          </p:nvPr>
        </p:nvSpPr>
        <p:spPr/>
        <p:txBody>
          <a:bodyPr>
            <a:normAutofit/>
          </a:bodyPr>
          <a:lstStyle/>
          <a:p>
            <a:r>
              <a:rPr lang="en-US" sz="3200" u="sng" dirty="0" smtClean="0"/>
              <a:t>The structure of British Colonial Administration</a:t>
            </a:r>
            <a:endParaRPr lang="en-US" sz="3200" u="sng" dirty="0"/>
          </a:p>
        </p:txBody>
      </p:sp>
    </p:spTree>
    <p:extLst>
      <p:ext uri="{BB962C8B-B14F-4D97-AF65-F5344CB8AC3E}">
        <p14:creationId xmlns:p14="http://schemas.microsoft.com/office/powerpoint/2010/main" val="15819928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a:normAutofit/>
          </a:bodyPr>
          <a:lstStyle/>
          <a:p>
            <a:pPr>
              <a:buNone/>
            </a:pPr>
            <a:r>
              <a:rPr lang="en-US" sz="2600" dirty="0" smtClean="0">
                <a:latin typeface="Andalus" pitchFamily="18" charset="-78"/>
                <a:cs typeface="Andalus" pitchFamily="18" charset="-78"/>
              </a:rPr>
              <a:t>		</a:t>
            </a:r>
            <a:r>
              <a:rPr lang="en-US" sz="2600" dirty="0" smtClean="0">
                <a:solidFill>
                  <a:schemeClr val="bg2">
                    <a:lumMod val="50000"/>
                  </a:schemeClr>
                </a:solidFill>
                <a:latin typeface="Andalus" pitchFamily="18" charset="-78"/>
                <a:cs typeface="Andalus" pitchFamily="18" charset="-78"/>
              </a:rPr>
              <a:t>Moreover, in January 1914, the colony and protectorates of Southern Nigeria was amalgamated with the Northern protectorate, Just like the former amalgamation. </a:t>
            </a:r>
          </a:p>
          <a:p>
            <a:pPr>
              <a:buNone/>
            </a:pPr>
            <a:r>
              <a:rPr lang="en-US" sz="2600" dirty="0" smtClean="0">
                <a:solidFill>
                  <a:schemeClr val="bg2">
                    <a:lumMod val="50000"/>
                  </a:schemeClr>
                </a:solidFill>
                <a:latin typeface="Andalus" pitchFamily="18" charset="-78"/>
                <a:cs typeface="Andalus" pitchFamily="18" charset="-78"/>
              </a:rPr>
              <a:t>		Indirect rule system can be defined as a system in which an alien power rules or controls a group of people through intermediaries. Furthermore, the only industrial sector which the British encouraged and developed was “extractive”, this had to do with the mining of the minerals which was needed for their manufacturing. </a:t>
            </a:r>
            <a:endParaRPr lang="en-US" sz="2600" dirty="0">
              <a:solidFill>
                <a:schemeClr val="bg2">
                  <a:lumMod val="50000"/>
                </a:schemeClr>
              </a:solidFill>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457200"/>
            <a:ext cx="5638800" cy="1066800"/>
          </a:xfrm>
        </p:spPr>
        <p:txBody>
          <a:bodyPr>
            <a:normAutofit fontScale="90000"/>
          </a:bodyPr>
          <a:lstStyle/>
          <a:p>
            <a:r>
              <a:rPr lang="en-US" sz="4000" u="sng" dirty="0" smtClean="0">
                <a:effectLst>
                  <a:outerShdw blurRad="38100" dist="38100" dir="2700000" algn="tl">
                    <a:srgbClr val="000000">
                      <a:alpha val="43137"/>
                    </a:srgbClr>
                  </a:outerShdw>
                </a:effectLst>
                <a:latin typeface="Andalus" pitchFamily="18" charset="-78"/>
                <a:cs typeface="Andalus" pitchFamily="18" charset="-78"/>
              </a:rPr>
              <a:t>POSITIVE IMPACT OF COLONIALISM</a:t>
            </a:r>
            <a:endParaRPr lang="en-US" sz="4000" u="sng" dirty="0">
              <a:effectLst>
                <a:outerShdw blurRad="38100" dist="38100" dir="2700000" algn="tl">
                  <a:srgbClr val="000000">
                    <a:alpha val="43137"/>
                  </a:srgbClr>
                </a:outerShdw>
              </a:effectLst>
              <a:latin typeface="Andalus" pitchFamily="18" charset="-78"/>
              <a:cs typeface="Andalus" pitchFamily="18" charset="-78"/>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6715" r="36715"/>
          <a:stretch>
            <a:fillRect/>
          </a:stretch>
        </p:blipFill>
        <p:spPr>
          <a:xfrm>
            <a:off x="228600" y="228600"/>
            <a:ext cx="2743200" cy="6324600"/>
          </a:xfrm>
        </p:spPr>
      </p:pic>
      <p:sp>
        <p:nvSpPr>
          <p:cNvPr id="3" name="Content Placeholder 2"/>
          <p:cNvSpPr>
            <a:spLocks noGrp="1"/>
          </p:cNvSpPr>
          <p:nvPr>
            <p:ph type="body" sz="half" idx="2"/>
          </p:nvPr>
        </p:nvSpPr>
        <p:spPr>
          <a:xfrm>
            <a:off x="3200400" y="1600200"/>
            <a:ext cx="5486400" cy="4419600"/>
          </a:xfrm>
        </p:spPr>
        <p:txBody>
          <a:bodyPr>
            <a:normAutofit fontScale="77500" lnSpcReduction="20000"/>
          </a:bodyPr>
          <a:lstStyle/>
          <a:p>
            <a:pPr>
              <a:buFont typeface="Wingdings" pitchFamily="2" charset="2"/>
              <a:buChar char="v"/>
            </a:pPr>
            <a:r>
              <a:rPr lang="en-US" sz="2600" dirty="0" smtClean="0">
                <a:latin typeface="Andalus" pitchFamily="18" charset="-78"/>
                <a:cs typeface="Andalus" pitchFamily="18" charset="-78"/>
              </a:rPr>
              <a:t> It brought about the formation of political parties.</a:t>
            </a:r>
          </a:p>
          <a:p>
            <a:pPr>
              <a:buFont typeface="Wingdings" pitchFamily="2" charset="2"/>
              <a:buChar char="v"/>
            </a:pPr>
            <a:r>
              <a:rPr lang="en-US" sz="2600" dirty="0" smtClean="0">
                <a:latin typeface="Andalus" pitchFamily="18" charset="-78"/>
                <a:cs typeface="Andalus" pitchFamily="18" charset="-78"/>
              </a:rPr>
              <a:t> It  encouraged the spirit of nationalism in Nigeria and gave room for constitutional development.</a:t>
            </a:r>
          </a:p>
          <a:p>
            <a:pPr>
              <a:buFont typeface="Wingdings" pitchFamily="2" charset="2"/>
              <a:buChar char="v"/>
            </a:pPr>
            <a:r>
              <a:rPr lang="en-US" sz="2600" dirty="0" smtClean="0">
                <a:latin typeface="Andalus" pitchFamily="18" charset="-78"/>
                <a:cs typeface="Andalus" pitchFamily="18" charset="-78"/>
              </a:rPr>
              <a:t> It created wage earning class.</a:t>
            </a:r>
          </a:p>
          <a:p>
            <a:pPr>
              <a:buFont typeface="Wingdings" pitchFamily="2" charset="2"/>
              <a:buChar char="v"/>
            </a:pPr>
            <a:r>
              <a:rPr lang="en-US" sz="2600" dirty="0" smtClean="0">
                <a:latin typeface="Andalus" pitchFamily="18" charset="-78"/>
                <a:cs typeface="Andalus" pitchFamily="18" charset="-78"/>
              </a:rPr>
              <a:t> It facilitated intergroup relations, through the roads and railways constructed.</a:t>
            </a:r>
          </a:p>
          <a:p>
            <a:pPr>
              <a:buFont typeface="Wingdings" pitchFamily="2" charset="2"/>
              <a:buChar char="v"/>
            </a:pPr>
            <a:r>
              <a:rPr lang="en-US" sz="2600" dirty="0" smtClean="0">
                <a:latin typeface="Andalus" pitchFamily="18" charset="-78"/>
                <a:cs typeface="Andalus" pitchFamily="18" charset="-78"/>
              </a:rPr>
              <a:t> Helped in growing the people for their future roles as administrators and politicians.</a:t>
            </a: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4556760"/>
          </a:xfrm>
        </p:spPr>
        <p:txBody>
          <a:bodyPr>
            <a:normAutofit/>
          </a:bodyPr>
          <a:lstStyle/>
          <a:p>
            <a:pPr>
              <a:buFont typeface="Wingdings" pitchFamily="2" charset="2"/>
              <a:buChar char="v"/>
            </a:pPr>
            <a:r>
              <a:rPr lang="en-US" sz="2600" dirty="0" smtClean="0">
                <a:latin typeface="Andalus" pitchFamily="18" charset="-78"/>
                <a:cs typeface="Andalus" pitchFamily="18" charset="-78"/>
              </a:rPr>
              <a:t> It led to economic exploitation of Nigeria.</a:t>
            </a:r>
          </a:p>
          <a:p>
            <a:pPr>
              <a:buFont typeface="Wingdings" pitchFamily="2" charset="2"/>
              <a:buChar char="v"/>
            </a:pPr>
            <a:r>
              <a:rPr lang="en-US" sz="2600" dirty="0" smtClean="0">
                <a:latin typeface="Andalus" pitchFamily="18" charset="-78"/>
                <a:cs typeface="Andalus" pitchFamily="18" charset="-78"/>
              </a:rPr>
              <a:t> It led to the flooding of Nigeria's market with foreign goods with the resultant collapse of the indigenous industries and technologies.</a:t>
            </a:r>
          </a:p>
          <a:p>
            <a:pPr>
              <a:buFont typeface="Wingdings" pitchFamily="2" charset="2"/>
              <a:buChar char="v"/>
            </a:pPr>
            <a:r>
              <a:rPr lang="en-US" sz="2600" dirty="0" smtClean="0">
                <a:latin typeface="Andalus" pitchFamily="18" charset="-78"/>
                <a:cs typeface="Andalus" pitchFamily="18" charset="-78"/>
              </a:rPr>
              <a:t> It created the phobia of white superiority over the black race.</a:t>
            </a:r>
          </a:p>
          <a:p>
            <a:pPr>
              <a:buFont typeface="Wingdings" pitchFamily="2" charset="2"/>
              <a:buChar char="v"/>
            </a:pPr>
            <a:r>
              <a:rPr lang="en-US" sz="2600" dirty="0" smtClean="0">
                <a:latin typeface="Andalus" pitchFamily="18" charset="-78"/>
                <a:cs typeface="Andalus" pitchFamily="18" charset="-78"/>
              </a:rPr>
              <a:t> It led to suppression of opposition which is the bane of Nigerian politics today.</a:t>
            </a:r>
          </a:p>
          <a:p>
            <a:pPr>
              <a:buFont typeface="Wingdings" pitchFamily="2" charset="2"/>
              <a:buChar char="v"/>
            </a:pPr>
            <a:r>
              <a:rPr lang="en-US" sz="2600" dirty="0" smtClean="0">
                <a:latin typeface="Andalus" pitchFamily="18" charset="-78"/>
                <a:cs typeface="Andalus" pitchFamily="18" charset="-78"/>
              </a:rPr>
              <a:t>Creation of unhealthy rivalries between Nigerian educated elites and traditional rulers.</a:t>
            </a:r>
            <a:endParaRPr lang="en-US" sz="2600" dirty="0">
              <a:latin typeface="Andalus" pitchFamily="18" charset="-78"/>
              <a:cs typeface="Andalus" pitchFamily="18" charset="-78"/>
            </a:endParaRPr>
          </a:p>
        </p:txBody>
      </p:sp>
      <p:sp>
        <p:nvSpPr>
          <p:cNvPr id="2" name="Title 1"/>
          <p:cNvSpPr>
            <a:spLocks noGrp="1"/>
          </p:cNvSpPr>
          <p:nvPr>
            <p:ph type="title"/>
          </p:nvPr>
        </p:nvSpPr>
        <p:spPr>
          <a:xfrm>
            <a:off x="457200" y="274638"/>
            <a:ext cx="8229600" cy="1325562"/>
          </a:xfrm>
        </p:spPr>
        <p:txBody>
          <a:bodyPr>
            <a:noAutofit/>
          </a:bodyPr>
          <a:lstStyle/>
          <a:p>
            <a:r>
              <a:rPr lang="en-US" sz="4000" u="sng" dirty="0" smtClean="0">
                <a:latin typeface="Andalus" pitchFamily="18" charset="-78"/>
                <a:cs typeface="Andalus" pitchFamily="18" charset="-78"/>
              </a:rPr>
              <a:t>NEGATIVE IMPACT OF COLONIALISM</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09800"/>
            <a:ext cx="8763000" cy="4495800"/>
          </a:xfrm>
        </p:spPr>
        <p:txBody>
          <a:bodyPr>
            <a:normAutofit/>
          </a:bodyPr>
          <a:lstStyle/>
          <a:p>
            <a:pPr>
              <a:buNone/>
            </a:pPr>
            <a:r>
              <a:rPr lang="en-US" sz="2600" dirty="0" smtClean="0"/>
              <a:t>		</a:t>
            </a:r>
            <a:r>
              <a:rPr lang="en-US" sz="2600" dirty="0" smtClean="0">
                <a:solidFill>
                  <a:schemeClr val="bg2">
                    <a:lumMod val="50000"/>
                  </a:schemeClr>
                </a:solidFill>
                <a:latin typeface="Andalus" pitchFamily="18" charset="-78"/>
                <a:cs typeface="Andalus" pitchFamily="18" charset="-78"/>
              </a:rPr>
              <a:t>The Nigerian local and traditional rulers were protagonist of anti-colonial resistance, especially during the period of the scramble. These rulers resisted European penetration into their local territories. </a:t>
            </a:r>
          </a:p>
          <a:p>
            <a:pPr algn="ctr">
              <a:buNone/>
            </a:pPr>
            <a:r>
              <a:rPr lang="en-US" u="sng" dirty="0" smtClean="0">
                <a:latin typeface="Andalus" pitchFamily="18" charset="-78"/>
                <a:cs typeface="Andalus" pitchFamily="18" charset="-78"/>
              </a:rPr>
              <a:t>Origin OF Modern Nigerian Nationalism</a:t>
            </a:r>
          </a:p>
          <a:p>
            <a:pPr>
              <a:buNone/>
            </a:pPr>
            <a:r>
              <a:rPr lang="en-US" sz="2000" dirty="0" smtClean="0">
                <a:solidFill>
                  <a:schemeClr val="bg2">
                    <a:lumMod val="50000"/>
                  </a:schemeClr>
                </a:solidFill>
                <a:latin typeface="Andalus" pitchFamily="18" charset="-78"/>
                <a:cs typeface="Andalus" pitchFamily="18" charset="-78"/>
              </a:rPr>
              <a:t>The Nigerian local and traditional rulers were protagonists of anti colonial resistance, especially during the period of </a:t>
            </a:r>
            <a:r>
              <a:rPr lang="en-US" sz="2000" dirty="0" smtClean="0">
                <a:solidFill>
                  <a:schemeClr val="bg2">
                    <a:lumMod val="50000"/>
                  </a:schemeClr>
                </a:solidFill>
                <a:latin typeface="Andalus" pitchFamily="18" charset="-78"/>
                <a:cs typeface="Andalus" pitchFamily="18" charset="-78"/>
              </a:rPr>
              <a:t>scramble. These </a:t>
            </a:r>
            <a:r>
              <a:rPr lang="en-US" sz="2000" dirty="0" smtClean="0">
                <a:solidFill>
                  <a:schemeClr val="bg2">
                    <a:lumMod val="50000"/>
                  </a:schemeClr>
                </a:solidFill>
                <a:latin typeface="Andalus" pitchFamily="18" charset="-78"/>
                <a:cs typeface="Andalus" pitchFamily="18" charset="-78"/>
              </a:rPr>
              <a:t>rulers resisted European penetration into their local </a:t>
            </a:r>
            <a:r>
              <a:rPr lang="en-US" sz="2000" dirty="0" smtClean="0">
                <a:solidFill>
                  <a:schemeClr val="bg2">
                    <a:lumMod val="50000"/>
                  </a:schemeClr>
                </a:solidFill>
                <a:latin typeface="Andalus" pitchFamily="18" charset="-78"/>
                <a:cs typeface="Andalus" pitchFamily="18" charset="-78"/>
              </a:rPr>
              <a:t>territories. This </a:t>
            </a:r>
            <a:r>
              <a:rPr lang="en-US" sz="2000" dirty="0" smtClean="0">
                <a:solidFill>
                  <a:schemeClr val="bg2">
                    <a:lumMod val="50000"/>
                  </a:schemeClr>
                </a:solidFill>
                <a:latin typeface="Andalus" pitchFamily="18" charset="-78"/>
                <a:cs typeface="Andalus" pitchFamily="18" charset="-78"/>
              </a:rPr>
              <a:t>was the period </a:t>
            </a:r>
            <a:r>
              <a:rPr lang="en-US" sz="2000" dirty="0" smtClean="0">
                <a:solidFill>
                  <a:schemeClr val="bg2">
                    <a:lumMod val="50000"/>
                  </a:schemeClr>
                </a:solidFill>
                <a:latin typeface="Andalus" pitchFamily="18" charset="-78"/>
                <a:cs typeface="Andalus" pitchFamily="18" charset="-78"/>
              </a:rPr>
              <a:t>referred </a:t>
            </a:r>
            <a:r>
              <a:rPr lang="en-US" sz="2000" dirty="0" smtClean="0">
                <a:solidFill>
                  <a:schemeClr val="bg2">
                    <a:lumMod val="50000"/>
                  </a:schemeClr>
                </a:solidFill>
                <a:latin typeface="Andalus" pitchFamily="18" charset="-78"/>
                <a:cs typeface="Andalus" pitchFamily="18" charset="-78"/>
              </a:rPr>
              <a:t>to as the era of proto-nationalism when these rulers and leaders attempted to protect their territories against British invasion</a:t>
            </a:r>
            <a:r>
              <a:rPr lang="en-US" sz="2000" dirty="0" smtClean="0">
                <a:solidFill>
                  <a:schemeClr val="bg2"/>
                </a:solidFill>
                <a:latin typeface="Andalus" pitchFamily="18" charset="-78"/>
                <a:cs typeface="Andalus" pitchFamily="18" charset="-78"/>
              </a:rPr>
              <a:t>. </a:t>
            </a:r>
            <a:endParaRPr lang="en-US" sz="2000" dirty="0">
              <a:solidFill>
                <a:schemeClr val="bg2"/>
              </a:solidFill>
            </a:endParaRPr>
          </a:p>
        </p:txBody>
      </p:sp>
      <p:sp>
        <p:nvSpPr>
          <p:cNvPr id="2" name="Title 1"/>
          <p:cNvSpPr>
            <a:spLocks noGrp="1"/>
          </p:cNvSpPr>
          <p:nvPr>
            <p:ph type="title"/>
          </p:nvPr>
        </p:nvSpPr>
        <p:spPr>
          <a:xfrm>
            <a:off x="457200" y="274638"/>
            <a:ext cx="8229600" cy="1858962"/>
          </a:xfrm>
        </p:spPr>
        <p:txBody>
          <a:bodyPr>
            <a:noAutofit/>
          </a:bodyPr>
          <a:lstStyle/>
          <a:p>
            <a:r>
              <a:rPr lang="en-US" sz="4000" u="sng" dirty="0" smtClean="0">
                <a:latin typeface="Andalus" pitchFamily="18" charset="-78"/>
                <a:cs typeface="Andalus" pitchFamily="18" charset="-78"/>
              </a:rPr>
              <a:t>CHAPTER 7</a:t>
            </a:r>
            <a:br>
              <a:rPr lang="en-US" sz="4000" u="sng" dirty="0" smtClean="0">
                <a:latin typeface="Andalus" pitchFamily="18" charset="-78"/>
                <a:cs typeface="Andalus" pitchFamily="18" charset="-78"/>
              </a:rPr>
            </a:br>
            <a:r>
              <a:rPr lang="en-US" sz="4000" u="sng" dirty="0" smtClean="0">
                <a:latin typeface="Andalus" pitchFamily="18" charset="-78"/>
                <a:cs typeface="Andalus" pitchFamily="18" charset="-78"/>
              </a:rPr>
              <a:t>NATIONALISM AND INDEPENDENCE MOVEMENT IN NIGERIA</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8001000" cy="914400"/>
          </a:xfrm>
        </p:spPr>
        <p:txBody>
          <a:bodyPr>
            <a:noAutofit/>
          </a:bodyPr>
          <a:lstStyle/>
          <a:p>
            <a:r>
              <a:rPr lang="en-US" sz="2600" u="sng" dirty="0" smtClean="0">
                <a:latin typeface="Andalus" pitchFamily="18" charset="-78"/>
                <a:cs typeface="Andalus" pitchFamily="18" charset="-78"/>
              </a:rPr>
              <a:t>FACTORS THAT INFLUENCED NATIONALIST AGITATION</a:t>
            </a:r>
            <a:endParaRPr lang="en-US" sz="2600" u="sng" dirty="0">
              <a:latin typeface="Andalus" pitchFamily="18" charset="-78"/>
              <a:cs typeface="Andalus" pitchFamily="18" charset="-78"/>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43349" b="43349"/>
          <a:stretch>
            <a:fillRect/>
          </a:stretch>
        </p:blipFill>
        <p:spPr>
          <a:xfrm>
            <a:off x="457200" y="228600"/>
            <a:ext cx="8305800" cy="1447800"/>
          </a:xfrm>
        </p:spPr>
      </p:pic>
      <p:sp>
        <p:nvSpPr>
          <p:cNvPr id="3" name="Content Placeholder 2"/>
          <p:cNvSpPr>
            <a:spLocks noGrp="1"/>
          </p:cNvSpPr>
          <p:nvPr>
            <p:ph type="body" sz="half" idx="2"/>
          </p:nvPr>
        </p:nvSpPr>
        <p:spPr>
          <a:xfrm>
            <a:off x="533400" y="1981200"/>
            <a:ext cx="8153400" cy="4038600"/>
          </a:xfrm>
        </p:spPr>
        <p:txBody>
          <a:bodyPr>
            <a:noAutofit/>
          </a:bodyPr>
          <a:lstStyle/>
          <a:p>
            <a:pPr>
              <a:buFont typeface="Wingdings" pitchFamily="2" charset="2"/>
              <a:buChar char="v"/>
            </a:pPr>
            <a:r>
              <a:rPr lang="en-US" sz="2600" dirty="0" smtClean="0">
                <a:latin typeface="Andalus" pitchFamily="18" charset="-78"/>
                <a:cs typeface="Andalus" pitchFamily="18" charset="-78"/>
              </a:rPr>
              <a:t> </a:t>
            </a:r>
            <a:r>
              <a:rPr lang="en-US" sz="1800" dirty="0" smtClean="0">
                <a:latin typeface="Andalus" pitchFamily="18" charset="-78"/>
                <a:cs typeface="Andalus" pitchFamily="18" charset="-78"/>
              </a:rPr>
              <a:t>Elite as watchdog</a:t>
            </a:r>
          </a:p>
          <a:p>
            <a:pPr>
              <a:buFont typeface="Wingdings" pitchFamily="2" charset="2"/>
              <a:buChar char="v"/>
            </a:pPr>
            <a:r>
              <a:rPr lang="en-US" sz="1800" dirty="0" smtClean="0">
                <a:latin typeface="Andalus" pitchFamily="18" charset="-78"/>
                <a:cs typeface="Andalus" pitchFamily="18" charset="-78"/>
              </a:rPr>
              <a:t> Politico-Cultural Organization</a:t>
            </a:r>
          </a:p>
          <a:p>
            <a:pPr>
              <a:buFont typeface="Wingdings" pitchFamily="2" charset="2"/>
              <a:buChar char="v"/>
            </a:pPr>
            <a:r>
              <a:rPr lang="en-US" sz="1800" dirty="0" smtClean="0">
                <a:latin typeface="Andalus" pitchFamily="18" charset="-78"/>
                <a:cs typeface="Andalus" pitchFamily="18" charset="-78"/>
              </a:rPr>
              <a:t> The press</a:t>
            </a:r>
          </a:p>
          <a:p>
            <a:pPr>
              <a:buFont typeface="Wingdings" pitchFamily="2" charset="2"/>
              <a:buChar char="v"/>
            </a:pPr>
            <a:r>
              <a:rPr lang="en-US" sz="1800" dirty="0" smtClean="0">
                <a:latin typeface="Andalus" pitchFamily="18" charset="-78"/>
                <a:cs typeface="Andalus" pitchFamily="18" charset="-78"/>
              </a:rPr>
              <a:t> Blacks of the world</a:t>
            </a:r>
          </a:p>
          <a:p>
            <a:pPr>
              <a:buFont typeface="Wingdings" pitchFamily="2" charset="2"/>
              <a:buChar char="v"/>
            </a:pPr>
            <a:r>
              <a:rPr lang="en-US" sz="1800" dirty="0" smtClean="0">
                <a:latin typeface="Andalus" pitchFamily="18" charset="-78"/>
                <a:cs typeface="Andalus" pitchFamily="18" charset="-78"/>
              </a:rPr>
              <a:t>In very many ways, the missionaries wittingly or unwittingly contributed a great deal to the growth of Nigerian nationalism. Secondly, the missionaries, by their sponsorship of the study of African languages and the encouragement of these languages in their religious and educational activities. Thirdly, the missionaries attitude towards African culture and tradition was an important factor in the growth of cultural nationalism.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Andalus" pitchFamily="18" charset="-78"/>
                <a:cs typeface="Andalus" pitchFamily="18" charset="-78"/>
              </a:rPr>
              <a:t>To worsen the situation, some of the missionaries were believers in the inferiority of the Africans and consequently they were not less arrogant and paternalistic in their attitude. This type of attitude was all the more irritating as it was contradictory to the belief and teaching of Christianity which it was supposed to profess.</a:t>
            </a:r>
            <a:endParaRPr lang="en-US" dirty="0"/>
          </a:p>
          <a:p>
            <a:endParaRPr lang="en-US" dirty="0"/>
          </a:p>
        </p:txBody>
      </p:sp>
      <p:sp>
        <p:nvSpPr>
          <p:cNvPr id="3" name="Title 2"/>
          <p:cNvSpPr>
            <a:spLocks noGrp="1"/>
          </p:cNvSpPr>
          <p:nvPr>
            <p:ph type="title"/>
          </p:nvPr>
        </p:nvSpPr>
        <p:spPr/>
        <p:txBody>
          <a:bodyPr>
            <a:normAutofit/>
          </a:bodyPr>
          <a:lstStyle/>
          <a:p>
            <a:r>
              <a:rPr lang="en-US" sz="800" dirty="0" smtClean="0"/>
              <a:t>.</a:t>
            </a:r>
            <a:endParaRPr lang="en-US" sz="800" dirty="0"/>
          </a:p>
        </p:txBody>
      </p:sp>
    </p:spTree>
    <p:extLst>
      <p:ext uri="{BB962C8B-B14F-4D97-AF65-F5344CB8AC3E}">
        <p14:creationId xmlns:p14="http://schemas.microsoft.com/office/powerpoint/2010/main" val="2439470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Because of the longer tradition of western education in the colonies there was by 1900 a </a:t>
            </a:r>
            <a:r>
              <a:rPr lang="en-US" sz="2000" dirty="0" smtClean="0"/>
              <a:t>seizable</a:t>
            </a:r>
            <a:r>
              <a:rPr lang="en-US" sz="2000" dirty="0" smtClean="0"/>
              <a:t> number of educated people called the elite who through their newspapers and associations acted as watchdogs of colonial rule, protesting against its </a:t>
            </a:r>
            <a:r>
              <a:rPr lang="en-US" sz="2000" dirty="0" smtClean="0"/>
              <a:t>abuses. Members </a:t>
            </a:r>
            <a:r>
              <a:rPr lang="en-US" sz="2000" dirty="0" smtClean="0"/>
              <a:t>of the elite were all known to each other across the west </a:t>
            </a:r>
            <a:r>
              <a:rPr lang="en-US" sz="2000" dirty="0" smtClean="0"/>
              <a:t>African </a:t>
            </a:r>
            <a:r>
              <a:rPr lang="en-US" sz="2000" dirty="0" smtClean="0"/>
              <a:t>coast from </a:t>
            </a:r>
            <a:r>
              <a:rPr lang="en-US" sz="2000" dirty="0" smtClean="0"/>
              <a:t>Bathurst </a:t>
            </a:r>
            <a:r>
              <a:rPr lang="en-US" sz="2000" dirty="0" smtClean="0"/>
              <a:t>to </a:t>
            </a:r>
            <a:r>
              <a:rPr lang="en-US" sz="2000" dirty="0" smtClean="0"/>
              <a:t>Lagos.</a:t>
            </a:r>
            <a:endParaRPr lang="en-US" sz="2000" dirty="0" smtClean="0"/>
          </a:p>
          <a:p>
            <a:pPr algn="ctr"/>
            <a:r>
              <a:rPr lang="en-US" sz="2400" u="sng" dirty="0" smtClean="0"/>
              <a:t>Politico cultural </a:t>
            </a:r>
            <a:r>
              <a:rPr lang="en-US" sz="2400" u="sng" dirty="0" smtClean="0"/>
              <a:t>organizations</a:t>
            </a:r>
            <a:endParaRPr lang="en-US" sz="2400" u="sng" dirty="0" smtClean="0"/>
          </a:p>
          <a:p>
            <a:r>
              <a:rPr lang="en-US" sz="2000" dirty="0" smtClean="0"/>
              <a:t>The elite also political </a:t>
            </a:r>
            <a:r>
              <a:rPr lang="en-US" sz="2000" dirty="0" smtClean="0"/>
              <a:t>organization </a:t>
            </a:r>
            <a:r>
              <a:rPr lang="en-US" sz="2000" dirty="0" smtClean="0"/>
              <a:t>in attempt to keep a watch on the colonial powers. The Aborigines Right Protection Society established in the Gold coast in 1897 was the first important political </a:t>
            </a:r>
            <a:r>
              <a:rPr lang="en-US" sz="2000" dirty="0" smtClean="0"/>
              <a:t>organization </a:t>
            </a:r>
            <a:r>
              <a:rPr lang="en-US" sz="2000" dirty="0" smtClean="0"/>
              <a:t>of the elite in </a:t>
            </a:r>
            <a:r>
              <a:rPr lang="en-US" sz="2000" dirty="0" smtClean="0"/>
              <a:t>west Africa. </a:t>
            </a:r>
            <a:r>
              <a:rPr lang="en-US" sz="2000" dirty="0" smtClean="0"/>
              <a:t>Similar </a:t>
            </a:r>
            <a:r>
              <a:rPr lang="en-US" sz="2000" dirty="0" smtClean="0"/>
              <a:t>organizations </a:t>
            </a:r>
            <a:r>
              <a:rPr lang="en-US" sz="2000" dirty="0" smtClean="0"/>
              <a:t>were established in each of the colonies like the People Union in Lagos.</a:t>
            </a:r>
            <a:endParaRPr lang="en-US" sz="2000" dirty="0"/>
          </a:p>
        </p:txBody>
      </p:sp>
      <p:sp>
        <p:nvSpPr>
          <p:cNvPr id="3" name="Title 2"/>
          <p:cNvSpPr>
            <a:spLocks noGrp="1"/>
          </p:cNvSpPr>
          <p:nvPr>
            <p:ph type="title"/>
          </p:nvPr>
        </p:nvSpPr>
        <p:spPr/>
        <p:txBody>
          <a:bodyPr/>
          <a:lstStyle/>
          <a:p>
            <a:r>
              <a:rPr lang="en-US" dirty="0" smtClean="0"/>
              <a:t>Elite as Watchdog</a:t>
            </a:r>
            <a:endParaRPr lang="en-US" dirty="0"/>
          </a:p>
        </p:txBody>
      </p:sp>
    </p:spTree>
    <p:extLst>
      <p:ext uri="{BB962C8B-B14F-4D97-AF65-F5344CB8AC3E}">
        <p14:creationId xmlns:p14="http://schemas.microsoft.com/office/powerpoint/2010/main" val="3159347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The press was an important element in keeping the elite </a:t>
            </a:r>
            <a:r>
              <a:rPr lang="en-US" sz="2000" dirty="0" smtClean="0"/>
              <a:t>united. By </a:t>
            </a:r>
            <a:r>
              <a:rPr lang="en-US" sz="2000" dirty="0" smtClean="0"/>
              <a:t>1937 fifty newspapers at one time or the other were registered in West Africa. Some of the famous were he Lagos weekly record which began in 1890, the Sierra </a:t>
            </a:r>
            <a:r>
              <a:rPr lang="en-US" sz="2000" dirty="0" smtClean="0"/>
              <a:t>Leone </a:t>
            </a:r>
            <a:r>
              <a:rPr lang="en-US" sz="2000" dirty="0" smtClean="0"/>
              <a:t>weekly news which began in1884 and the Gold coast Independent which was founded in 1895.</a:t>
            </a:r>
          </a:p>
          <a:p>
            <a:pPr algn="ctr"/>
            <a:r>
              <a:rPr lang="en-US" u="sng" dirty="0" smtClean="0"/>
              <a:t>Blacks of the world</a:t>
            </a:r>
          </a:p>
          <a:p>
            <a:r>
              <a:rPr lang="en-US" sz="2000" dirty="0" smtClean="0"/>
              <a:t>During the inter war years, the various </a:t>
            </a:r>
            <a:r>
              <a:rPr lang="en-US" sz="2000" dirty="0" smtClean="0"/>
              <a:t>sections </a:t>
            </a:r>
            <a:r>
              <a:rPr lang="en-US" sz="2000" dirty="0" smtClean="0"/>
              <a:t>of the world inhabited by the black people became more conscious of </a:t>
            </a:r>
            <a:r>
              <a:rPr lang="en-US" sz="2000" dirty="0" smtClean="0"/>
              <a:t>each other  </a:t>
            </a:r>
            <a:r>
              <a:rPr lang="en-US" sz="2000" dirty="0" smtClean="0"/>
              <a:t>than ever </a:t>
            </a:r>
            <a:r>
              <a:rPr lang="en-US" sz="2000" dirty="0" smtClean="0"/>
              <a:t>before. Events </a:t>
            </a:r>
            <a:r>
              <a:rPr lang="en-US" sz="2000" dirty="0" smtClean="0"/>
              <a:t>among the Negroes in America and the west Indies were influencing Negroes in Africa and African events were being closely watched by a growing number of New world Negroes. The elite of the new world and Africa began to feel that the elevation of the race must be an international </a:t>
            </a:r>
            <a:r>
              <a:rPr lang="en-US" sz="2000" dirty="0" smtClean="0"/>
              <a:t>effort, that </a:t>
            </a:r>
            <a:r>
              <a:rPr lang="en-US" sz="2000" dirty="0" smtClean="0"/>
              <a:t>a victory over segregation in America was as important as a victory over colonialism in Africa.</a:t>
            </a:r>
            <a:endParaRPr lang="en-US" sz="2000" dirty="0"/>
          </a:p>
        </p:txBody>
      </p:sp>
      <p:sp>
        <p:nvSpPr>
          <p:cNvPr id="3" name="Title 2"/>
          <p:cNvSpPr>
            <a:spLocks noGrp="1"/>
          </p:cNvSpPr>
          <p:nvPr>
            <p:ph type="title"/>
          </p:nvPr>
        </p:nvSpPr>
        <p:spPr/>
        <p:txBody>
          <a:bodyPr/>
          <a:lstStyle/>
          <a:p>
            <a:r>
              <a:rPr lang="en-US" dirty="0" smtClean="0"/>
              <a:t>The press </a:t>
            </a:r>
            <a:endParaRPr lang="en-US" dirty="0"/>
          </a:p>
        </p:txBody>
      </p:sp>
    </p:spTree>
    <p:extLst>
      <p:ext uri="{BB962C8B-B14F-4D97-AF65-F5344CB8AC3E}">
        <p14:creationId xmlns:p14="http://schemas.microsoft.com/office/powerpoint/2010/main" val="425749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The peoples of the cross river region and the eastern </a:t>
            </a:r>
            <a:r>
              <a:rPr lang="en-US" sz="2000" dirty="0" smtClean="0"/>
              <a:t>Niger delta, the Ibibio, the </a:t>
            </a:r>
            <a:r>
              <a:rPr lang="en-US" sz="2000" dirty="0" smtClean="0"/>
              <a:t>efik,the</a:t>
            </a:r>
            <a:r>
              <a:rPr lang="en-US" sz="2000" dirty="0" smtClean="0"/>
              <a:t> </a:t>
            </a:r>
            <a:r>
              <a:rPr lang="en-US" sz="2000" dirty="0" smtClean="0"/>
              <a:t>ijo</a:t>
            </a:r>
            <a:r>
              <a:rPr lang="en-US" sz="2000" dirty="0" smtClean="0"/>
              <a:t> have strong linguistic and historical ties with the middle </a:t>
            </a:r>
            <a:r>
              <a:rPr lang="en-US" sz="2000" dirty="0" smtClean="0"/>
              <a:t>Benue </a:t>
            </a:r>
            <a:r>
              <a:rPr lang="en-US" sz="2000" dirty="0" smtClean="0"/>
              <a:t>region of </a:t>
            </a:r>
            <a:r>
              <a:rPr lang="en-US" sz="2000" dirty="0" smtClean="0"/>
              <a:t>Nigeria. </a:t>
            </a:r>
            <a:r>
              <a:rPr lang="en-US" sz="2000" dirty="0" smtClean="0"/>
              <a:t>The largest linguistic group in the are, the </a:t>
            </a:r>
            <a:r>
              <a:rPr lang="en-US" sz="2000" dirty="0" smtClean="0"/>
              <a:t>Ibibio, also </a:t>
            </a:r>
            <a:r>
              <a:rPr lang="en-US" sz="2000" dirty="0" smtClean="0"/>
              <a:t>seem to have the longest established in the region.</a:t>
            </a:r>
          </a:p>
          <a:p>
            <a:r>
              <a:rPr lang="en-US" sz="2000" dirty="0" smtClean="0"/>
              <a:t>The first movements into the </a:t>
            </a:r>
            <a:r>
              <a:rPr lang="en-US" sz="2000" dirty="0" smtClean="0"/>
              <a:t>area must </a:t>
            </a:r>
            <a:r>
              <a:rPr lang="en-US" sz="2000" dirty="0" smtClean="0"/>
              <a:t>have been before the </a:t>
            </a:r>
            <a:r>
              <a:rPr lang="en-US" sz="2000" dirty="0" smtClean="0"/>
              <a:t>Christian </a:t>
            </a:r>
            <a:r>
              <a:rPr lang="en-US" sz="2000" dirty="0" smtClean="0"/>
              <a:t>era.</a:t>
            </a:r>
          </a:p>
          <a:p>
            <a:pPr algn="ctr"/>
            <a:r>
              <a:rPr lang="en-US" sz="2000" u="sng" dirty="0" smtClean="0"/>
              <a:t>People of </a:t>
            </a:r>
            <a:r>
              <a:rPr lang="en-US" sz="2000" u="sng" dirty="0" smtClean="0"/>
              <a:t>Benue </a:t>
            </a:r>
            <a:r>
              <a:rPr lang="en-US" sz="2000" u="sng" dirty="0" smtClean="0"/>
              <a:t>valley</a:t>
            </a:r>
          </a:p>
          <a:p>
            <a:r>
              <a:rPr lang="en-US" sz="2000" dirty="0" smtClean="0"/>
              <a:t>The </a:t>
            </a:r>
            <a:r>
              <a:rPr lang="en-US" sz="2000" dirty="0" smtClean="0"/>
              <a:t>Benue </a:t>
            </a:r>
            <a:r>
              <a:rPr lang="en-US" sz="2000" dirty="0" smtClean="0"/>
              <a:t>valley is in a transitional are between the wet </a:t>
            </a:r>
            <a:r>
              <a:rPr lang="en-US" sz="2000" dirty="0" smtClean="0"/>
              <a:t>forest region </a:t>
            </a:r>
            <a:r>
              <a:rPr lang="en-US" sz="2000" dirty="0" smtClean="0"/>
              <a:t>to the south and the dry open savannah to the </a:t>
            </a:r>
            <a:r>
              <a:rPr lang="en-US" sz="2000" dirty="0" smtClean="0"/>
              <a:t>north. The geographical </a:t>
            </a:r>
            <a:r>
              <a:rPr lang="en-US" sz="2000" dirty="0" smtClean="0"/>
              <a:t>location of the </a:t>
            </a:r>
            <a:r>
              <a:rPr lang="en-US" sz="2000" dirty="0" smtClean="0"/>
              <a:t>valley has </a:t>
            </a:r>
            <a:r>
              <a:rPr lang="en-US" sz="2000" dirty="0" smtClean="0"/>
              <a:t>made possible the cultivation of both forest location and savannah crops. </a:t>
            </a:r>
          </a:p>
          <a:p>
            <a:r>
              <a:rPr lang="en-US" sz="2000" dirty="0" smtClean="0"/>
              <a:t>The </a:t>
            </a:r>
            <a:r>
              <a:rPr lang="en-US" sz="2000" dirty="0" smtClean="0"/>
              <a:t>jukun</a:t>
            </a:r>
            <a:r>
              <a:rPr lang="en-US" sz="2000" dirty="0" smtClean="0"/>
              <a:t> were said to have established state machinery in the length and breadth of the </a:t>
            </a:r>
            <a:r>
              <a:rPr lang="en-US" sz="2000" dirty="0" smtClean="0"/>
              <a:t>Benue valley Their </a:t>
            </a:r>
            <a:r>
              <a:rPr lang="en-US" sz="2000" dirty="0" smtClean="0"/>
              <a:t>influence extended to the </a:t>
            </a:r>
            <a:r>
              <a:rPr lang="en-US" sz="2000" dirty="0" smtClean="0"/>
              <a:t>Niger Benue </a:t>
            </a:r>
            <a:r>
              <a:rPr lang="en-US" sz="2000" dirty="0" smtClean="0"/>
              <a:t>confluence area.</a:t>
            </a:r>
            <a:endParaRPr lang="en-US" sz="2000" dirty="0"/>
          </a:p>
        </p:txBody>
      </p:sp>
      <p:sp>
        <p:nvSpPr>
          <p:cNvPr id="3" name="Title 2"/>
          <p:cNvSpPr>
            <a:spLocks noGrp="1"/>
          </p:cNvSpPr>
          <p:nvPr>
            <p:ph type="title"/>
          </p:nvPr>
        </p:nvSpPr>
        <p:spPr/>
        <p:txBody>
          <a:bodyPr>
            <a:normAutofit fontScale="90000"/>
          </a:bodyPr>
          <a:lstStyle/>
          <a:p>
            <a:r>
              <a:rPr lang="en-US" dirty="0" smtClean="0"/>
              <a:t>People of cross river valley and the eastern </a:t>
            </a:r>
            <a:r>
              <a:rPr lang="en-US" dirty="0"/>
              <a:t>N</a:t>
            </a:r>
            <a:r>
              <a:rPr lang="en-US" dirty="0" smtClean="0"/>
              <a:t>iger </a:t>
            </a:r>
            <a:r>
              <a:rPr lang="en-US" dirty="0" smtClean="0"/>
              <a:t>delta</a:t>
            </a:r>
            <a:endParaRPr lang="en-US" dirty="0"/>
          </a:p>
        </p:txBody>
      </p:sp>
    </p:spTree>
    <p:extLst>
      <p:ext uri="{BB962C8B-B14F-4D97-AF65-F5344CB8AC3E}">
        <p14:creationId xmlns:p14="http://schemas.microsoft.com/office/powerpoint/2010/main" val="6822204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000" dirty="0" smtClean="0"/>
              <a:t>The beginning of the Pan African collaboration against colonialism dates back to 1900 when a </a:t>
            </a:r>
            <a:r>
              <a:rPr lang="en-US" sz="2000" dirty="0" smtClean="0"/>
              <a:t>Trinidadian </a:t>
            </a:r>
            <a:r>
              <a:rPr lang="en-US" sz="2000" dirty="0" smtClean="0"/>
              <a:t>Barrister, Henry </a:t>
            </a:r>
            <a:r>
              <a:rPr lang="en-US" sz="2000" dirty="0" smtClean="0"/>
              <a:t>Sylvester </a:t>
            </a:r>
            <a:r>
              <a:rPr lang="en-US" sz="2000" dirty="0" smtClean="0"/>
              <a:t>Williams, organized a conference in London to protest the treatment of Africans in Rhodesia and South </a:t>
            </a:r>
            <a:r>
              <a:rPr lang="en-US" sz="2000" dirty="0" smtClean="0"/>
              <a:t>Africa. The </a:t>
            </a:r>
            <a:r>
              <a:rPr lang="en-US" sz="2000" dirty="0" smtClean="0"/>
              <a:t>plight of the people in both territories attracted the feelings of Africans in the Diaspora.</a:t>
            </a:r>
          </a:p>
          <a:p>
            <a:r>
              <a:rPr lang="en-US" sz="2000" dirty="0" smtClean="0"/>
              <a:t>Dr. W.E.B. Du Bois, one of the foremost architects of Pan Africanism, went to France to organize a Pan African congress that was to be held concurrently with the peace conference to press for the rights of Africans.</a:t>
            </a:r>
          </a:p>
          <a:p>
            <a:r>
              <a:rPr lang="en-US" sz="2000" dirty="0" smtClean="0"/>
              <a:t>The Missionary Factor</a:t>
            </a:r>
          </a:p>
          <a:p>
            <a:r>
              <a:rPr lang="en-US" sz="2000" dirty="0" smtClean="0"/>
              <a:t>They were agents of western culture including western education. Their educational activities were of tremendous importance in that, by providing Nigerian youths with education, they supplied them with the key to progress and also with an effective weapon to fight colonial rule.</a:t>
            </a:r>
          </a:p>
        </p:txBody>
      </p:sp>
      <p:sp>
        <p:nvSpPr>
          <p:cNvPr id="3" name="Title 2"/>
          <p:cNvSpPr>
            <a:spLocks noGrp="1"/>
          </p:cNvSpPr>
          <p:nvPr>
            <p:ph type="title"/>
          </p:nvPr>
        </p:nvSpPr>
        <p:spPr/>
        <p:txBody>
          <a:bodyPr>
            <a:normAutofit fontScale="90000"/>
          </a:bodyPr>
          <a:lstStyle/>
          <a:p>
            <a:r>
              <a:rPr lang="en-US" dirty="0" smtClean="0"/>
              <a:t>Pan Africanism and African Nationalism</a:t>
            </a:r>
            <a:endParaRPr lang="en-US" dirty="0"/>
          </a:p>
        </p:txBody>
      </p:sp>
    </p:spTree>
    <p:extLst>
      <p:ext uri="{BB962C8B-B14F-4D97-AF65-F5344CB8AC3E}">
        <p14:creationId xmlns:p14="http://schemas.microsoft.com/office/powerpoint/2010/main" val="704034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Nigerian nationalism also received a boost from African Students including Nigerians outside the continent. These youths grouped themselves into associations aimed at emancipating Africans from European domination.</a:t>
            </a:r>
          </a:p>
          <a:p>
            <a:pPr algn="ctr"/>
            <a:r>
              <a:rPr lang="en-US" sz="2400" u="sng" dirty="0" smtClean="0"/>
              <a:t>Italio</a:t>
            </a:r>
            <a:r>
              <a:rPr lang="en-US" sz="2400" u="sng" dirty="0" smtClean="0"/>
              <a:t> Ethiopian Invasion</a:t>
            </a:r>
          </a:p>
          <a:p>
            <a:r>
              <a:rPr lang="en-US" sz="2000" dirty="0" smtClean="0"/>
              <a:t>Another</a:t>
            </a:r>
            <a:r>
              <a:rPr lang="en-US" sz="2400" dirty="0" smtClean="0"/>
              <a:t> </a:t>
            </a:r>
            <a:r>
              <a:rPr lang="en-US" sz="2000" dirty="0" smtClean="0"/>
              <a:t>important spur to outburst of nationalist activity was the Italian Invasion of Ethiopia which survived the partition of Africa and symbolized African Independence for all Nationalists.</a:t>
            </a:r>
          </a:p>
          <a:p>
            <a:pPr algn="ctr"/>
            <a:r>
              <a:rPr lang="en-US" sz="2400" u="sng" dirty="0" smtClean="0"/>
              <a:t>The Nigerian National Democratic Party</a:t>
            </a:r>
          </a:p>
          <a:p>
            <a:r>
              <a:rPr lang="en-US" sz="2000" dirty="0" smtClean="0"/>
              <a:t>The NNDP was formed by Herbert Macaulay in 1920 to </a:t>
            </a:r>
            <a:r>
              <a:rPr lang="en-US" sz="2000" dirty="0" smtClean="0"/>
              <a:t>mobilize </a:t>
            </a:r>
            <a:r>
              <a:rPr lang="en-US" sz="2000" dirty="0" smtClean="0"/>
              <a:t>public opinion against the British governor in Lagos. The </a:t>
            </a:r>
            <a:r>
              <a:rPr lang="en-US" sz="2000" dirty="0" smtClean="0"/>
              <a:t>formation </a:t>
            </a:r>
            <a:r>
              <a:rPr lang="en-US" sz="2000" dirty="0" smtClean="0"/>
              <a:t>of the political party was specifically to fight the </a:t>
            </a:r>
            <a:r>
              <a:rPr lang="en-US" sz="2000" dirty="0" smtClean="0"/>
              <a:t>Eleko</a:t>
            </a:r>
            <a:r>
              <a:rPr lang="en-US" sz="2000" dirty="0" smtClean="0"/>
              <a:t> issue effectively.</a:t>
            </a:r>
            <a:endParaRPr lang="en-US" sz="2000" dirty="0"/>
          </a:p>
        </p:txBody>
      </p:sp>
      <p:sp>
        <p:nvSpPr>
          <p:cNvPr id="3" name="Title 2"/>
          <p:cNvSpPr>
            <a:spLocks noGrp="1"/>
          </p:cNvSpPr>
          <p:nvPr>
            <p:ph type="title"/>
          </p:nvPr>
        </p:nvSpPr>
        <p:spPr/>
        <p:txBody>
          <a:bodyPr/>
          <a:lstStyle/>
          <a:p>
            <a:r>
              <a:rPr lang="en-US" dirty="0" smtClean="0"/>
              <a:t>West African Students Union</a:t>
            </a:r>
            <a:endParaRPr lang="en-US" dirty="0"/>
          </a:p>
        </p:txBody>
      </p:sp>
    </p:spTree>
    <p:extLst>
      <p:ext uri="{BB962C8B-B14F-4D97-AF65-F5344CB8AC3E}">
        <p14:creationId xmlns:p14="http://schemas.microsoft.com/office/powerpoint/2010/main" val="2766714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NYM was started in 1934 by J.C Vaughan, Ernest </a:t>
            </a:r>
            <a:r>
              <a:rPr lang="en-US" sz="2000" dirty="0" smtClean="0"/>
              <a:t>Ikoli</a:t>
            </a:r>
            <a:r>
              <a:rPr lang="en-US" sz="2000" dirty="0" smtClean="0"/>
              <a:t> and Oba Samuel </a:t>
            </a:r>
            <a:r>
              <a:rPr lang="en-US" sz="2000" dirty="0" smtClean="0"/>
              <a:t>Adesanya</a:t>
            </a:r>
            <a:r>
              <a:rPr lang="en-US" sz="2000" dirty="0" smtClean="0"/>
              <a:t> to express opposition against the establishment of </a:t>
            </a:r>
            <a:r>
              <a:rPr lang="en-US" sz="2000" dirty="0" smtClean="0"/>
              <a:t>Yaba</a:t>
            </a:r>
            <a:r>
              <a:rPr lang="en-US" sz="2000" dirty="0" smtClean="0"/>
              <a:t> college. At its inception, it was a pressure group, and it was known at that time as Lagos Youth Movement. Though it failed to achieve its aim, it nevertheless continued in existence and in 1936 it became a real political organization which was renamed Nigerian Youth Movement with branches all over the country.</a:t>
            </a:r>
          </a:p>
          <a:p>
            <a:pPr algn="ctr"/>
            <a:r>
              <a:rPr lang="en-US" sz="2400" u="sng" dirty="0" smtClean="0"/>
              <a:t>The National Council of Nigeria and Cameroon  </a:t>
            </a:r>
          </a:p>
          <a:p>
            <a:r>
              <a:rPr lang="en-US" sz="2000" dirty="0" smtClean="0"/>
              <a:t>The NCNC was formed by the Nigerian Union of Students in 1944 in reaction against the harsh decision of the colonial administration to punish some group of students of the kings college, Lagos whose hostel was </a:t>
            </a:r>
            <a:r>
              <a:rPr lang="en-US" sz="2000" dirty="0" smtClean="0"/>
              <a:t>commandeered </a:t>
            </a:r>
            <a:r>
              <a:rPr lang="en-US" sz="2000" dirty="0" smtClean="0"/>
              <a:t>by the army.</a:t>
            </a:r>
            <a:r>
              <a:rPr lang="en-US" sz="2400" u="sng" dirty="0" smtClean="0"/>
              <a:t> </a:t>
            </a:r>
            <a:endParaRPr lang="en-US" sz="2400" u="sng" dirty="0"/>
          </a:p>
        </p:txBody>
      </p:sp>
      <p:sp>
        <p:nvSpPr>
          <p:cNvPr id="3" name="Title 2"/>
          <p:cNvSpPr>
            <a:spLocks noGrp="1"/>
          </p:cNvSpPr>
          <p:nvPr>
            <p:ph type="title"/>
          </p:nvPr>
        </p:nvSpPr>
        <p:spPr/>
        <p:txBody>
          <a:bodyPr/>
          <a:lstStyle/>
          <a:p>
            <a:r>
              <a:rPr lang="en-US" dirty="0" smtClean="0"/>
              <a:t>The Nigerian Youth Movement</a:t>
            </a:r>
            <a:endParaRPr lang="en-US" dirty="0"/>
          </a:p>
        </p:txBody>
      </p:sp>
    </p:spTree>
    <p:extLst>
      <p:ext uri="{BB962C8B-B14F-4D97-AF65-F5344CB8AC3E}">
        <p14:creationId xmlns:p14="http://schemas.microsoft.com/office/powerpoint/2010/main" val="3660017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000" dirty="0" smtClean="0"/>
              <a:t>While all these were happening, Chief </a:t>
            </a:r>
            <a:r>
              <a:rPr lang="en-US" sz="2000" dirty="0" smtClean="0"/>
              <a:t>Obafemi</a:t>
            </a:r>
            <a:r>
              <a:rPr lang="en-US" sz="2000" dirty="0" smtClean="0"/>
              <a:t> </a:t>
            </a:r>
            <a:r>
              <a:rPr lang="en-US" sz="2000" dirty="0" smtClean="0"/>
              <a:t>Awolowo</a:t>
            </a:r>
            <a:r>
              <a:rPr lang="en-US" sz="2000" dirty="0" smtClean="0"/>
              <a:t> </a:t>
            </a:r>
            <a:r>
              <a:rPr lang="en-US" sz="2000" dirty="0" smtClean="0"/>
              <a:t>with </a:t>
            </a:r>
            <a:r>
              <a:rPr lang="en-US" sz="2000" dirty="0" smtClean="0"/>
              <a:t>some prominent Yoruba in London had formed in 1945 a Yoruba cultural society called </a:t>
            </a:r>
            <a:r>
              <a:rPr lang="en-US" sz="2000" dirty="0" smtClean="0"/>
              <a:t>Egbe</a:t>
            </a:r>
            <a:r>
              <a:rPr lang="en-US" sz="2000" dirty="0" smtClean="0"/>
              <a:t> </a:t>
            </a:r>
            <a:r>
              <a:rPr lang="en-US" sz="2000" dirty="0" smtClean="0"/>
              <a:t>Omo</a:t>
            </a:r>
            <a:r>
              <a:rPr lang="en-US" sz="2000" dirty="0" smtClean="0"/>
              <a:t> </a:t>
            </a:r>
            <a:r>
              <a:rPr lang="en-US" sz="2000" dirty="0" smtClean="0"/>
              <a:t>Oduduwa.when</a:t>
            </a:r>
            <a:r>
              <a:rPr lang="en-US" sz="2000" dirty="0" smtClean="0"/>
              <a:t> the new Governor  Sir John Macpherson set up the machinery for a comprehensive constitutional  review which started in March 1949, the time was judged right to transform the cultural </a:t>
            </a:r>
            <a:r>
              <a:rPr lang="en-US" sz="2000" dirty="0" smtClean="0"/>
              <a:t>Egbe</a:t>
            </a:r>
            <a:r>
              <a:rPr lang="en-US" sz="2000" dirty="0" smtClean="0"/>
              <a:t> into a full political party called the Action Group.</a:t>
            </a:r>
          </a:p>
          <a:p>
            <a:pPr algn="ctr"/>
            <a:r>
              <a:rPr lang="en-US" sz="2400" u="sng" dirty="0" smtClean="0"/>
              <a:t>The Northern Peoples Congress  </a:t>
            </a:r>
          </a:p>
          <a:p>
            <a:r>
              <a:rPr lang="en-US" sz="2000" dirty="0" smtClean="0"/>
              <a:t>In 1948, </a:t>
            </a:r>
            <a:r>
              <a:rPr lang="en-US" sz="2000" dirty="0" smtClean="0"/>
              <a:t>Dr</a:t>
            </a:r>
            <a:r>
              <a:rPr lang="en-US" sz="2000" dirty="0" smtClean="0"/>
              <a:t> </a:t>
            </a:r>
            <a:r>
              <a:rPr lang="en-US" sz="2000" dirty="0" smtClean="0"/>
              <a:t>Dikko</a:t>
            </a:r>
            <a:r>
              <a:rPr lang="en-US" sz="2000" dirty="0" smtClean="0"/>
              <a:t>, the first Northerner to qualify as a doctor , had gathered together a group of educated friends and colleagues in Zaria to form a cultural </a:t>
            </a:r>
            <a:r>
              <a:rPr lang="en-US" sz="2000" dirty="0" smtClean="0"/>
              <a:t>organization </a:t>
            </a:r>
            <a:r>
              <a:rPr lang="en-US" sz="2000" dirty="0" smtClean="0"/>
              <a:t>with no political motives at all. Both </a:t>
            </a:r>
            <a:r>
              <a:rPr lang="en-US" sz="2000" dirty="0" smtClean="0"/>
              <a:t>Abubakar</a:t>
            </a:r>
            <a:r>
              <a:rPr lang="en-US" sz="2000" dirty="0" smtClean="0"/>
              <a:t> </a:t>
            </a:r>
            <a:r>
              <a:rPr lang="en-US" sz="2000" dirty="0" smtClean="0"/>
              <a:t>Tafawa</a:t>
            </a:r>
            <a:r>
              <a:rPr lang="en-US" sz="2000" dirty="0" smtClean="0"/>
              <a:t> </a:t>
            </a:r>
            <a:r>
              <a:rPr lang="en-US" sz="2000" dirty="0" smtClean="0"/>
              <a:t>Balewa</a:t>
            </a:r>
            <a:r>
              <a:rPr lang="en-US" sz="2000" dirty="0" smtClean="0"/>
              <a:t> and </a:t>
            </a:r>
            <a:r>
              <a:rPr lang="en-US" sz="2000" dirty="0" smtClean="0"/>
              <a:t>Ahmadu</a:t>
            </a:r>
            <a:r>
              <a:rPr lang="en-US" sz="2000" dirty="0" smtClean="0"/>
              <a:t> </a:t>
            </a:r>
            <a:r>
              <a:rPr lang="en-US" sz="2000" dirty="0" smtClean="0"/>
              <a:t>Bello </a:t>
            </a:r>
            <a:r>
              <a:rPr lang="en-US" sz="2000" dirty="0" smtClean="0"/>
              <a:t>were members of the </a:t>
            </a:r>
            <a:r>
              <a:rPr lang="en-US" sz="2000" dirty="0" smtClean="0"/>
              <a:t>association. But when </a:t>
            </a:r>
            <a:r>
              <a:rPr lang="en-US" sz="2000" dirty="0" smtClean="0"/>
              <a:t>the first regional elections loomed in sight, a political party was found necessary for the purpose of campaigning for the elections. So </a:t>
            </a:r>
            <a:r>
              <a:rPr lang="en-US" sz="2000" dirty="0" smtClean="0"/>
              <a:t>Balewa</a:t>
            </a:r>
            <a:r>
              <a:rPr lang="en-US" sz="2000" dirty="0" smtClean="0"/>
              <a:t> and </a:t>
            </a:r>
            <a:r>
              <a:rPr lang="en-US" sz="2000" dirty="0" smtClean="0"/>
              <a:t>Ahmadu</a:t>
            </a:r>
            <a:r>
              <a:rPr lang="en-US" sz="2000" dirty="0" smtClean="0"/>
              <a:t> requested the </a:t>
            </a:r>
            <a:r>
              <a:rPr lang="en-US" sz="2000" dirty="0" smtClean="0"/>
              <a:t>leadership </a:t>
            </a:r>
            <a:r>
              <a:rPr lang="en-US" sz="2000" dirty="0" smtClean="0"/>
              <a:t>of the cultural society to allow it to be transformed into a political </a:t>
            </a:r>
            <a:r>
              <a:rPr lang="en-US" sz="2000" dirty="0" smtClean="0"/>
              <a:t>organization. </a:t>
            </a:r>
            <a:r>
              <a:rPr lang="en-US" sz="2000" dirty="0" smtClean="0"/>
              <a:t>Dr</a:t>
            </a:r>
            <a:r>
              <a:rPr lang="en-US" sz="2000" dirty="0" smtClean="0"/>
              <a:t> </a:t>
            </a:r>
            <a:r>
              <a:rPr lang="en-US" sz="2000" dirty="0" smtClean="0"/>
              <a:t>Dikko</a:t>
            </a:r>
            <a:r>
              <a:rPr lang="en-US" sz="2000" dirty="0" smtClean="0"/>
              <a:t> and some others complied and resigned from the society since they were civil servants. The new party was called the Northern Peoples Congress.</a:t>
            </a:r>
            <a:endParaRPr lang="en-US" sz="2000" dirty="0"/>
          </a:p>
        </p:txBody>
      </p:sp>
      <p:sp>
        <p:nvSpPr>
          <p:cNvPr id="3" name="Title 2"/>
          <p:cNvSpPr>
            <a:spLocks noGrp="1"/>
          </p:cNvSpPr>
          <p:nvPr>
            <p:ph type="title"/>
          </p:nvPr>
        </p:nvSpPr>
        <p:spPr/>
        <p:txBody>
          <a:bodyPr/>
          <a:lstStyle/>
          <a:p>
            <a:r>
              <a:rPr lang="en-US" dirty="0" smtClean="0"/>
              <a:t>The Action Group</a:t>
            </a:r>
            <a:endParaRPr lang="en-US" dirty="0"/>
          </a:p>
        </p:txBody>
      </p:sp>
    </p:spTree>
    <p:extLst>
      <p:ext uri="{BB962C8B-B14F-4D97-AF65-F5344CB8AC3E}">
        <p14:creationId xmlns:p14="http://schemas.microsoft.com/office/powerpoint/2010/main" val="18162258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438400"/>
            <a:ext cx="8763000" cy="4267200"/>
          </a:xfrm>
        </p:spPr>
        <p:txBody>
          <a:bodyPr>
            <a:noAutofit/>
          </a:bodyPr>
          <a:lstStyle/>
          <a:p>
            <a:pPr>
              <a:buNone/>
            </a:pPr>
            <a:r>
              <a:rPr lang="en-US" sz="2600" dirty="0" smtClean="0"/>
              <a:t>		</a:t>
            </a:r>
            <a:r>
              <a:rPr lang="en-US" sz="2600" dirty="0" smtClean="0">
                <a:latin typeface="Andalus" pitchFamily="18" charset="-78"/>
                <a:cs typeface="Andalus" pitchFamily="18" charset="-78"/>
              </a:rPr>
              <a:t>This diversity has featured in most of her socio-political relationships such as party system, census, employment, resource allocation, education etc. It is these diverse elements that the various political office holders since independence have intended to weld together a constitute a nation. In Nigeria the problems of cultural diversity are associated with ethnic, social, cultural, linguistic and religious differences. Nigeria is composed of well over 250 ethnic groups. These includes HAUSA, Fulani, of Northern Nigeria, Igbira, Bagyi, Igala, Tiv, Idoma, Bajju etc. </a:t>
            </a:r>
          </a:p>
          <a:p>
            <a:pPr>
              <a:buNone/>
            </a:pPr>
            <a:r>
              <a:rPr lang="en-US" sz="2600" dirty="0" smtClean="0">
                <a:latin typeface="Andalus" pitchFamily="18" charset="-78"/>
                <a:cs typeface="Andalus" pitchFamily="18" charset="-78"/>
              </a:rPr>
              <a:t> </a:t>
            </a:r>
            <a:endParaRPr lang="en-US" sz="2600" dirty="0"/>
          </a:p>
        </p:txBody>
      </p:sp>
      <p:sp>
        <p:nvSpPr>
          <p:cNvPr id="2" name="Title 1"/>
          <p:cNvSpPr>
            <a:spLocks noGrp="1"/>
          </p:cNvSpPr>
          <p:nvPr>
            <p:ph type="title"/>
          </p:nvPr>
        </p:nvSpPr>
        <p:spPr>
          <a:xfrm>
            <a:off x="457200" y="274638"/>
            <a:ext cx="8229600" cy="1935162"/>
          </a:xfrm>
        </p:spPr>
        <p:txBody>
          <a:bodyPr>
            <a:noAutofit/>
          </a:bodyPr>
          <a:lstStyle/>
          <a:p>
            <a:r>
              <a:rPr lang="en-US" sz="4000" u="sng" dirty="0" smtClean="0">
                <a:latin typeface="Andalus" pitchFamily="18" charset="-78"/>
                <a:cs typeface="Andalus" pitchFamily="18" charset="-78"/>
              </a:rPr>
              <a:t>CHAPTER 8</a:t>
            </a:r>
            <a:br>
              <a:rPr lang="en-US" sz="4000" u="sng" dirty="0" smtClean="0">
                <a:latin typeface="Andalus" pitchFamily="18" charset="-78"/>
                <a:cs typeface="Andalus" pitchFamily="18" charset="-78"/>
              </a:rPr>
            </a:br>
            <a:r>
              <a:rPr lang="en-US" sz="4000" u="sng" dirty="0" smtClean="0">
                <a:latin typeface="Andalus" pitchFamily="18" charset="-78"/>
                <a:cs typeface="Andalus" pitchFamily="18" charset="-78"/>
              </a:rPr>
              <a:t>PROBLEMS OF  NATIONAL-BUILDING IN NIGERIA</a:t>
            </a:r>
            <a:endParaRPr lang="en-US" sz="4000" u="sng" dirty="0">
              <a:latin typeface="Andalus" pitchFamily="18" charset="-78"/>
              <a:cs typeface="Andalus" pitchFamily="18" charset="-78"/>
            </a:endParaRPr>
          </a:p>
        </p:txBody>
      </p:sp>
      <p:pic>
        <p:nvPicPr>
          <p:cNvPr id="11266" name="Picture 2" descr="C:\Users\User\Documents\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020907"/>
            <a:ext cx="6667500" cy="3170099"/>
          </a:xfrm>
          <a:prstGeom prst="rect">
            <a:avLst/>
          </a:prstGeom>
        </p:spPr>
        <p:txBody>
          <a:bodyPr wrap="square">
            <a:spAutoFit/>
          </a:bodyPr>
          <a:lstStyle/>
          <a:p>
            <a:r>
              <a:rPr lang="en-US" sz="2000" dirty="0">
                <a:latin typeface="Andalus" pitchFamily="18" charset="-78"/>
                <a:cs typeface="Andalus" pitchFamily="18" charset="-78"/>
              </a:rPr>
              <a:t>This diversity has featured in most of her socio-political relationships such as party system, census, employment, resource allocation, education etc. It is these diverse elements that the various political office holders since independence have intended to weld together a constitute a nation. In Nigeria the problems of cultural diversity are associated with ethnic, social, cultural, linguistic and religious differences. Nigeria is composed of well over 250 ethnic groups. These includes HAUSA, Fulani, of Northern Nigeria, Igbira, Bagyi, Igala, Tiv, Idoma, Bajju etc. </a:t>
            </a:r>
            <a:endParaRPr lang="en-US" sz="2000" dirty="0"/>
          </a:p>
        </p:txBody>
      </p:sp>
      <p:sp>
        <p:nvSpPr>
          <p:cNvPr id="5" name="Rectangle 4"/>
          <p:cNvSpPr/>
          <p:nvPr/>
        </p:nvSpPr>
        <p:spPr>
          <a:xfrm>
            <a:off x="914400" y="1066800"/>
            <a:ext cx="9372600" cy="954107"/>
          </a:xfrm>
          <a:prstGeom prst="rect">
            <a:avLst/>
          </a:prstGeom>
        </p:spPr>
        <p:txBody>
          <a:bodyPr wrap="square">
            <a:spAutoFit/>
          </a:bodyPr>
          <a:lstStyle/>
          <a:p>
            <a:r>
              <a:rPr lang="en-US" sz="2800" u="sng" spc="-100" dirty="0">
                <a:ln w="3200">
                  <a:solidFill>
                    <a:srgbClr val="444D26">
                      <a:shade val="75000"/>
                      <a:alpha val="25000"/>
                    </a:srgbClr>
                  </a:solidFill>
                  <a:prstDash val="solid"/>
                  <a:round/>
                </a:ln>
                <a:solidFill>
                  <a:schemeClr val="bg2"/>
                </a:solidFill>
                <a:effectLst>
                  <a:innerShdw blurRad="50800" dist="25400" dir="13500000">
                    <a:prstClr val="black">
                      <a:alpha val="70000"/>
                    </a:prstClr>
                  </a:innerShdw>
                </a:effectLst>
                <a:latin typeface="Andalus" pitchFamily="18" charset="-78"/>
                <a:ea typeface="+mj-ea"/>
                <a:cs typeface="Andalus" pitchFamily="18" charset="-78"/>
              </a:rPr>
              <a:t>CHAPTER 8</a:t>
            </a:r>
            <a:br>
              <a:rPr lang="en-US" sz="2800" u="sng" spc="-100" dirty="0">
                <a:ln w="3200">
                  <a:solidFill>
                    <a:srgbClr val="444D26">
                      <a:shade val="75000"/>
                      <a:alpha val="25000"/>
                    </a:srgbClr>
                  </a:solidFill>
                  <a:prstDash val="solid"/>
                  <a:round/>
                </a:ln>
                <a:solidFill>
                  <a:schemeClr val="bg2"/>
                </a:solidFill>
                <a:effectLst>
                  <a:innerShdw blurRad="50800" dist="25400" dir="13500000">
                    <a:prstClr val="black">
                      <a:alpha val="70000"/>
                    </a:prstClr>
                  </a:innerShdw>
                </a:effectLst>
                <a:latin typeface="Andalus" pitchFamily="18" charset="-78"/>
                <a:ea typeface="+mj-ea"/>
                <a:cs typeface="Andalus" pitchFamily="18" charset="-78"/>
              </a:rPr>
            </a:br>
            <a:r>
              <a:rPr lang="en-US" sz="2800" u="sng" spc="-100" dirty="0">
                <a:ln w="3200">
                  <a:solidFill>
                    <a:srgbClr val="444D26">
                      <a:shade val="75000"/>
                      <a:alpha val="25000"/>
                    </a:srgbClr>
                  </a:solidFill>
                  <a:prstDash val="solid"/>
                  <a:round/>
                </a:ln>
                <a:solidFill>
                  <a:schemeClr val="bg2"/>
                </a:solidFill>
                <a:effectLst>
                  <a:innerShdw blurRad="50800" dist="25400" dir="13500000">
                    <a:prstClr val="black">
                      <a:alpha val="70000"/>
                    </a:prstClr>
                  </a:innerShdw>
                </a:effectLst>
                <a:latin typeface="Andalus" pitchFamily="18" charset="-78"/>
                <a:ea typeface="+mj-ea"/>
                <a:cs typeface="Andalus" pitchFamily="18" charset="-78"/>
              </a:rPr>
              <a:t>PROBLEMS OF  NATIONAL-BUILDING IN NIGERIA</a:t>
            </a:r>
            <a:endParaRPr lang="en-US" sz="2800"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553200"/>
          </a:xfrm>
        </p:spPr>
        <p:txBody>
          <a:bodyPr>
            <a:normAutofit/>
          </a:bodyPr>
          <a:lstStyle/>
          <a:p>
            <a:pPr>
              <a:buNone/>
            </a:pPr>
            <a:r>
              <a:rPr lang="en-US" sz="2600" dirty="0" smtClean="0">
                <a:latin typeface="Andalus" pitchFamily="18" charset="-78"/>
                <a:cs typeface="Andalus" pitchFamily="18" charset="-78"/>
              </a:rPr>
              <a:t>		At times the story of the origin of the various people of Nigeria takes of hostile relationships which could breed disunity among them, most Nigerian groups emphasizes separately rather than a common identity through then tradition of origin. At the beginning of colonial rule in Nigeria, the British introduced an indirect rule system of administration which was used as a base for uniform administrative structure in the country. </a:t>
            </a:r>
          </a:p>
          <a:p>
            <a:pPr>
              <a:buNone/>
            </a:pPr>
            <a:r>
              <a:rPr lang="en-US" sz="2600" dirty="0" smtClean="0">
                <a:latin typeface="Andalus" pitchFamily="18" charset="-78"/>
                <a:cs typeface="Andalus" pitchFamily="18" charset="-78"/>
              </a:rPr>
              <a:t>		The Richard Constitution that divided Nigeria into three regions did not better than the 1914 amalgamation. Apart from the above, the early political leaders who later took over the mantle of power from the colonial administrators were not better than the colonial officers from they wee to take over. The AG crisis became deepened and intractable that it led to the passing of a motion of no-confidence by the majority of the party in power.</a:t>
            </a: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362200"/>
            <a:ext cx="8763000" cy="4343400"/>
          </a:xfrm>
        </p:spPr>
        <p:txBody>
          <a:bodyPr>
            <a:normAutofit/>
          </a:bodyPr>
          <a:lstStyle/>
          <a:p>
            <a:pPr>
              <a:buNone/>
            </a:pPr>
            <a:r>
              <a:rPr lang="en-US" dirty="0" smtClean="0"/>
              <a:t>		</a:t>
            </a:r>
            <a:r>
              <a:rPr lang="en-US" dirty="0" smtClean="0">
                <a:latin typeface="Andalus" pitchFamily="18" charset="-78"/>
                <a:cs typeface="Andalus" pitchFamily="18" charset="-78"/>
              </a:rPr>
              <a:t>The fundamental reason for the ease with which the military seized power in the Nigerian state is the low political culture in the country. A country has a low political culture when among other things, its political structures have not been institutionalized or only weakly institutionalized, and dominant political norms “the rules of the game” have not been sufficiently internalized.</a:t>
            </a:r>
          </a:p>
          <a:p>
            <a:pPr>
              <a:buNone/>
            </a:pPr>
            <a:r>
              <a:rPr lang="en-US" dirty="0" smtClean="0">
                <a:latin typeface="Andalus" pitchFamily="18" charset="-78"/>
                <a:cs typeface="Andalus" pitchFamily="18" charset="-78"/>
              </a:rPr>
              <a:t>		However, one fundamental reason for military intervention in Nigeria in 1966 was the weak state of internal cohesion.  </a:t>
            </a:r>
            <a:endParaRPr lang="en-US" dirty="0"/>
          </a:p>
        </p:txBody>
      </p:sp>
      <p:sp>
        <p:nvSpPr>
          <p:cNvPr id="2" name="Title 1"/>
          <p:cNvSpPr>
            <a:spLocks noGrp="1"/>
          </p:cNvSpPr>
          <p:nvPr>
            <p:ph type="title"/>
          </p:nvPr>
        </p:nvSpPr>
        <p:spPr>
          <a:xfrm>
            <a:off x="457200" y="274638"/>
            <a:ext cx="8229600" cy="1935162"/>
          </a:xfrm>
        </p:spPr>
        <p:txBody>
          <a:bodyPr>
            <a:noAutofit/>
          </a:bodyPr>
          <a:lstStyle/>
          <a:p>
            <a:r>
              <a:rPr lang="en-US" sz="4000" u="sng" dirty="0" smtClean="0">
                <a:latin typeface="Andalus" pitchFamily="18" charset="-78"/>
                <a:cs typeface="Andalus" pitchFamily="18" charset="-78"/>
              </a:rPr>
              <a:t>CHAPTER 9</a:t>
            </a:r>
            <a:br>
              <a:rPr lang="en-US" sz="4000" u="sng" dirty="0" smtClean="0">
                <a:latin typeface="Andalus" pitchFamily="18" charset="-78"/>
                <a:cs typeface="Andalus" pitchFamily="18" charset="-78"/>
              </a:rPr>
            </a:br>
            <a:r>
              <a:rPr lang="en-US" sz="4000" u="sng" dirty="0" smtClean="0">
                <a:latin typeface="Andalus" pitchFamily="18" charset="-78"/>
                <a:cs typeface="Andalus" pitchFamily="18" charset="-78"/>
              </a:rPr>
              <a:t>THE MILITARY AND ITS IMPACT ON GOVERNANCE IN NIGERIA</a:t>
            </a:r>
            <a:endParaRPr lang="en-US" sz="4000" u="sng" dirty="0">
              <a:latin typeface="Andalus" pitchFamily="18" charset="-78"/>
              <a:cs typeface="Andalus" pitchFamily="18" charset="-78"/>
            </a:endParaRPr>
          </a:p>
        </p:txBody>
      </p:sp>
      <p:pic>
        <p:nvPicPr>
          <p:cNvPr id="10242" name="Picture 2" descr="C:\Users\User\Documents\96ea483b478bccfd607ff95f57b858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95"/>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0600" y="2236738"/>
            <a:ext cx="7239000" cy="2308324"/>
          </a:xfrm>
          <a:prstGeom prst="rect">
            <a:avLst/>
          </a:prstGeom>
        </p:spPr>
        <p:txBody>
          <a:bodyPr wrap="square">
            <a:spAutoFit/>
          </a:bodyPr>
          <a:lstStyle/>
          <a:p>
            <a:pPr>
              <a:buNone/>
            </a:pPr>
            <a:r>
              <a:rPr lang="en-US" dirty="0">
                <a:latin typeface="Andalus" pitchFamily="18" charset="-78"/>
                <a:cs typeface="Andalus" pitchFamily="18" charset="-78"/>
              </a:rPr>
              <a:t>The fundamental reason for the ease with which the military seized power in the Nigerian state is the low political culture in the country. A country has a low political culture when among other things, its political structures have not been institutionalized or only weakly institutionalized, and dominant political norms “the rules of the game” have not been sufficiently internalized.</a:t>
            </a:r>
          </a:p>
          <a:p>
            <a:pPr>
              <a:buNone/>
            </a:pPr>
            <a:r>
              <a:rPr lang="en-US" dirty="0" smtClean="0">
                <a:latin typeface="Andalus" pitchFamily="18" charset="-78"/>
                <a:cs typeface="Andalus" pitchFamily="18" charset="-78"/>
              </a:rPr>
              <a:t>However</a:t>
            </a:r>
            <a:r>
              <a:rPr lang="en-US" dirty="0">
                <a:latin typeface="Andalus" pitchFamily="18" charset="-78"/>
                <a:cs typeface="Andalus" pitchFamily="18" charset="-78"/>
              </a:rPr>
              <a:t>, one fundamental reason for military intervention in Nigeria in 1966 was the weak state of internal cohesion.  </a:t>
            </a:r>
            <a:endParaRPr lang="en-US" dirty="0"/>
          </a:p>
        </p:txBody>
      </p:sp>
      <p:sp>
        <p:nvSpPr>
          <p:cNvPr id="5" name="Rectangle 4"/>
          <p:cNvSpPr/>
          <p:nvPr/>
        </p:nvSpPr>
        <p:spPr>
          <a:xfrm>
            <a:off x="1003300" y="609600"/>
            <a:ext cx="7239000" cy="1384995"/>
          </a:xfrm>
          <a:prstGeom prst="rect">
            <a:avLst/>
          </a:prstGeom>
        </p:spPr>
        <p:txBody>
          <a:bodyPr wrap="square">
            <a:spAutoFit/>
          </a:bodyPr>
          <a:lstStyle/>
          <a:p>
            <a:r>
              <a:rPr lang="en-US" sz="28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t>CHAPTER 9</a:t>
            </a:r>
            <a:br>
              <a:rPr lang="en-US" sz="28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br>
            <a:r>
              <a:rPr lang="en-US" sz="2800" u="sng" spc="-100" dirty="0">
                <a:ln w="3200">
                  <a:solidFill>
                    <a:srgbClr val="444D26">
                      <a:shade val="75000"/>
                      <a:alpha val="25000"/>
                    </a:srgbClr>
                  </a:solidFill>
                  <a:prstDash val="solid"/>
                  <a:round/>
                </a:ln>
                <a:solidFill>
                  <a:srgbClr val="F9F9F9"/>
                </a:solidFill>
                <a:effectLst>
                  <a:innerShdw blurRad="50800" dist="25400" dir="13500000">
                    <a:prstClr val="black">
                      <a:alpha val="70000"/>
                    </a:prstClr>
                  </a:innerShdw>
                </a:effectLst>
                <a:latin typeface="Andalus" pitchFamily="18" charset="-78"/>
                <a:ea typeface="+mj-ea"/>
                <a:cs typeface="Andalus" pitchFamily="18" charset="-78"/>
              </a:rPr>
              <a:t>THE MILITARY AND ITS IMPACT ON GOVERNANCE IN NIGERIA</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86800" cy="6324600"/>
          </a:xfrm>
        </p:spPr>
        <p:txBody>
          <a:bodyPr>
            <a:normAutofit/>
          </a:bodyPr>
          <a:lstStyle/>
          <a:p>
            <a:pPr>
              <a:buNone/>
            </a:pPr>
            <a:r>
              <a:rPr lang="en-US" sz="2600" dirty="0" smtClean="0">
                <a:latin typeface="Andalus" pitchFamily="18" charset="-78"/>
                <a:cs typeface="Andalus" pitchFamily="18" charset="-78"/>
              </a:rPr>
              <a:t>		After independence in 1960, all the groups and political parties that had hitherto joined forces in the nationalist struggle for independence. The first Military Coup in Nigeria took place on 15</a:t>
            </a:r>
            <a:r>
              <a:rPr lang="en-US" sz="2600" baseline="30000" dirty="0" smtClean="0">
                <a:latin typeface="Andalus" pitchFamily="18" charset="-78"/>
                <a:cs typeface="Andalus" pitchFamily="18" charset="-78"/>
              </a:rPr>
              <a:t>th</a:t>
            </a:r>
            <a:r>
              <a:rPr lang="en-US" sz="2600" dirty="0" smtClean="0">
                <a:latin typeface="Andalus" pitchFamily="18" charset="-78"/>
                <a:cs typeface="Andalus" pitchFamily="18" charset="-78"/>
              </a:rPr>
              <a:t> January 1966. The Coup was masterminded by the young Nigerian Army officers led by Major Kaduna Nzeogwu. </a:t>
            </a:r>
          </a:p>
          <a:p>
            <a:pPr>
              <a:buNone/>
            </a:pPr>
            <a:r>
              <a:rPr lang="en-US" sz="2600" dirty="0" smtClean="0">
                <a:latin typeface="Andalus" pitchFamily="18" charset="-78"/>
                <a:cs typeface="Andalus" pitchFamily="18" charset="-78"/>
              </a:rPr>
              <a:t>		General Muhammad Buhari took over forcefully from the elected politicians on 31</a:t>
            </a:r>
            <a:r>
              <a:rPr lang="en-US" sz="2600" baseline="30000" dirty="0" smtClean="0">
                <a:latin typeface="Andalus" pitchFamily="18" charset="-78"/>
                <a:cs typeface="Andalus" pitchFamily="18" charset="-78"/>
              </a:rPr>
              <a:t>st</a:t>
            </a:r>
            <a:r>
              <a:rPr lang="en-US" sz="2600" dirty="0" smtClean="0">
                <a:latin typeface="Andalus" pitchFamily="18" charset="-78"/>
                <a:cs typeface="Andalus" pitchFamily="18" charset="-78"/>
              </a:rPr>
              <a:t> December, 1983 on the allegation that they had grossly mismanaged the country's economy.</a:t>
            </a: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p:txBody>
          <a:bodyPr/>
          <a:lstStyle/>
          <a:p>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0"/>
            <a:ext cx="8763000" cy="4419600"/>
          </a:xfrm>
        </p:spPr>
        <p:txBody>
          <a:bodyPr>
            <a:normAutofit/>
          </a:bodyPr>
          <a:lstStyle/>
          <a:p>
            <a:pPr>
              <a:buNone/>
            </a:pPr>
            <a:r>
              <a:rPr lang="en-US" sz="2600" dirty="0" smtClean="0">
                <a:latin typeface="Andalus" pitchFamily="18" charset="-78"/>
                <a:cs typeface="Andalus" pitchFamily="18" charset="-78"/>
              </a:rPr>
              <a:t>		Christian began in places like Palestine, during the few days of death of Jesus Christ. Upon His death, the disciples of Jesus took seriously His injunction as written in the book of Mathew 28:18-20. Even though there have been traces of the Christian church on the northern coast of the African continent from the time of the Apostles, it was not until the 16</a:t>
            </a:r>
            <a:r>
              <a:rPr lang="en-US" sz="2600" baseline="30000" dirty="0" smtClean="0">
                <a:latin typeface="Andalus" pitchFamily="18" charset="-78"/>
                <a:cs typeface="Andalus" pitchFamily="18" charset="-78"/>
              </a:rPr>
              <a:t>th</a:t>
            </a:r>
            <a:r>
              <a:rPr lang="en-US" sz="2600" dirty="0" smtClean="0">
                <a:latin typeface="Andalus" pitchFamily="18" charset="-78"/>
                <a:cs typeface="Andalus" pitchFamily="18" charset="-78"/>
              </a:rPr>
              <a:t> century that Christianity was first introduced to sub-Saharan Africa through the work of Portuguese missionaries.</a:t>
            </a:r>
            <a:endParaRPr lang="en-US" sz="2600" dirty="0">
              <a:latin typeface="Andalus" pitchFamily="18" charset="-78"/>
              <a:cs typeface="Andalus" pitchFamily="18" charset="-78"/>
            </a:endParaRPr>
          </a:p>
        </p:txBody>
      </p:sp>
      <p:sp>
        <p:nvSpPr>
          <p:cNvPr id="2" name="Title 1"/>
          <p:cNvSpPr>
            <a:spLocks noGrp="1"/>
          </p:cNvSpPr>
          <p:nvPr>
            <p:ph type="title"/>
          </p:nvPr>
        </p:nvSpPr>
        <p:spPr>
          <a:xfrm>
            <a:off x="457200" y="274638"/>
            <a:ext cx="8229600" cy="1935162"/>
          </a:xfrm>
        </p:spPr>
        <p:txBody>
          <a:bodyPr>
            <a:noAutofit/>
          </a:bodyPr>
          <a:lstStyle/>
          <a:p>
            <a:r>
              <a:rPr lang="en-US" sz="4000" u="sng" dirty="0" smtClean="0">
                <a:latin typeface="Andalus" pitchFamily="18" charset="-78"/>
                <a:cs typeface="Andalus" pitchFamily="18" charset="-78"/>
              </a:rPr>
              <a:t>CHAPTER 10</a:t>
            </a:r>
            <a:br>
              <a:rPr lang="en-US" sz="4000" u="sng" dirty="0" smtClean="0">
                <a:latin typeface="Andalus" pitchFamily="18" charset="-78"/>
                <a:cs typeface="Andalus" pitchFamily="18" charset="-78"/>
              </a:rPr>
            </a:br>
            <a:r>
              <a:rPr lang="en-US" sz="4000" u="sng" dirty="0" smtClean="0">
                <a:latin typeface="Andalus" pitchFamily="18" charset="-78"/>
                <a:cs typeface="Andalus" pitchFamily="18" charset="-78"/>
              </a:rPr>
              <a:t>INFLUENCE OF FOREIGN RELIGION ON NIGERIAN CULTURE</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t>The </a:t>
            </a:r>
            <a:r>
              <a:rPr lang="en-US" sz="2000" dirty="0" smtClean="0"/>
              <a:t>Fulani </a:t>
            </a:r>
            <a:r>
              <a:rPr lang="en-US" sz="2000" dirty="0" smtClean="0"/>
              <a:t>have also </a:t>
            </a:r>
            <a:r>
              <a:rPr lang="en-US" sz="2000" dirty="0" smtClean="0"/>
              <a:t>laid </a:t>
            </a:r>
            <a:r>
              <a:rPr lang="en-US" sz="2000" dirty="0" smtClean="0"/>
              <a:t>an important role in the socio political and cultural developments of </a:t>
            </a:r>
            <a:r>
              <a:rPr lang="en-US" sz="2000" dirty="0" smtClean="0"/>
              <a:t>the Benue </a:t>
            </a:r>
            <a:r>
              <a:rPr lang="en-US" sz="2000" dirty="0" smtClean="0"/>
              <a:t>chad corridor.</a:t>
            </a:r>
          </a:p>
          <a:p>
            <a:r>
              <a:rPr lang="en-US" sz="2000" dirty="0" smtClean="0"/>
              <a:t>The </a:t>
            </a:r>
            <a:r>
              <a:rPr lang="en-US" sz="2000" dirty="0" smtClean="0"/>
              <a:t>shuwa arabs</a:t>
            </a:r>
            <a:r>
              <a:rPr lang="en-US" sz="2000" dirty="0" smtClean="0"/>
              <a:t> are another </a:t>
            </a:r>
            <a:r>
              <a:rPr lang="en-US" sz="2000" dirty="0" smtClean="0"/>
              <a:t>great </a:t>
            </a:r>
            <a:r>
              <a:rPr lang="en-US" sz="2000" dirty="0" smtClean="0"/>
              <a:t>pastoral people of </a:t>
            </a:r>
            <a:r>
              <a:rPr lang="en-US" sz="2000" dirty="0" smtClean="0"/>
              <a:t>bornu</a:t>
            </a:r>
            <a:r>
              <a:rPr lang="en-US" sz="2000" dirty="0" smtClean="0"/>
              <a:t>. They too are comparatively later arrivals</a:t>
            </a:r>
            <a:r>
              <a:rPr lang="en-US" sz="2000" dirty="0" smtClean="0"/>
              <a:t>. Although </a:t>
            </a:r>
            <a:r>
              <a:rPr lang="en-US" sz="2000" dirty="0" smtClean="0"/>
              <a:t>some </a:t>
            </a:r>
            <a:r>
              <a:rPr lang="en-US" sz="2000" dirty="0" smtClean="0"/>
              <a:t>Arabs </a:t>
            </a:r>
            <a:r>
              <a:rPr lang="en-US" sz="2000" dirty="0" smtClean="0"/>
              <a:t>were said to have arrived </a:t>
            </a:r>
            <a:r>
              <a:rPr lang="en-US" sz="2000" dirty="0" smtClean="0"/>
              <a:t>Bornu </a:t>
            </a:r>
            <a:r>
              <a:rPr lang="en-US" sz="2000" dirty="0" smtClean="0"/>
              <a:t>as early as the later 14</a:t>
            </a:r>
            <a:r>
              <a:rPr lang="en-US" sz="2000" baseline="30000" dirty="0" smtClean="0"/>
              <a:t>th</a:t>
            </a:r>
            <a:r>
              <a:rPr lang="en-US" sz="2000" dirty="0" smtClean="0"/>
              <a:t> </a:t>
            </a:r>
            <a:r>
              <a:rPr lang="en-US" sz="2000" dirty="0" smtClean="0"/>
              <a:t>century, it </a:t>
            </a:r>
            <a:r>
              <a:rPr lang="en-US" sz="2000" dirty="0" smtClean="0"/>
              <a:t>was not until the 16</a:t>
            </a:r>
            <a:r>
              <a:rPr lang="en-US" sz="2000" baseline="30000" dirty="0" smtClean="0"/>
              <a:t>th</a:t>
            </a:r>
            <a:r>
              <a:rPr lang="en-US" sz="2000" dirty="0" smtClean="0"/>
              <a:t> century that constant </a:t>
            </a:r>
            <a:r>
              <a:rPr lang="en-US" sz="2000" dirty="0" smtClean="0"/>
              <a:t>Arab </a:t>
            </a:r>
            <a:r>
              <a:rPr lang="en-US" sz="2000" dirty="0" smtClean="0"/>
              <a:t>migration took place.</a:t>
            </a:r>
          </a:p>
          <a:p>
            <a:pPr algn="ctr"/>
            <a:r>
              <a:rPr lang="en-US" sz="2400" u="sng" dirty="0" smtClean="0"/>
              <a:t>The Hausa of </a:t>
            </a:r>
            <a:r>
              <a:rPr lang="en-US" sz="2400" u="sng" dirty="0" smtClean="0"/>
              <a:t>Northern </a:t>
            </a:r>
            <a:r>
              <a:rPr lang="en-US" sz="2400" u="sng" dirty="0" smtClean="0"/>
              <a:t>Nigeria</a:t>
            </a:r>
          </a:p>
          <a:p>
            <a:r>
              <a:rPr lang="en-US" sz="2000" dirty="0" smtClean="0"/>
              <a:t>To the west of the Kanuri is an extensive stretch </a:t>
            </a:r>
            <a:r>
              <a:rPr lang="en-US" sz="2000" dirty="0" smtClean="0"/>
              <a:t>of plains </a:t>
            </a:r>
            <a:r>
              <a:rPr lang="en-US" sz="2000" dirty="0" smtClean="0"/>
              <a:t>often </a:t>
            </a:r>
            <a:r>
              <a:rPr lang="en-US" sz="2000" dirty="0" smtClean="0"/>
              <a:t>referred </a:t>
            </a:r>
            <a:r>
              <a:rPr lang="en-US" sz="2000" dirty="0" smtClean="0"/>
              <a:t>to as </a:t>
            </a:r>
            <a:r>
              <a:rPr lang="en-US" sz="2000" dirty="0" smtClean="0"/>
              <a:t>kasa</a:t>
            </a:r>
            <a:r>
              <a:rPr lang="en-US" sz="2000" dirty="0" smtClean="0"/>
              <a:t> </a:t>
            </a:r>
            <a:r>
              <a:rPr lang="en-US" sz="2000" dirty="0" smtClean="0"/>
              <a:t>Hausa. From </a:t>
            </a:r>
            <a:r>
              <a:rPr lang="en-US" sz="2000" dirty="0" smtClean="0"/>
              <a:t>very early times these plains were the home of various peoples: the </a:t>
            </a:r>
            <a:r>
              <a:rPr lang="en-US" sz="2000" dirty="0" smtClean="0"/>
              <a:t>Hausa, </a:t>
            </a:r>
            <a:r>
              <a:rPr lang="en-US" sz="2000" dirty="0" smtClean="0"/>
              <a:t>bolewa</a:t>
            </a:r>
            <a:r>
              <a:rPr lang="en-US" sz="2000" dirty="0" smtClean="0"/>
              <a:t>, </a:t>
            </a:r>
            <a:r>
              <a:rPr lang="en-US" sz="2000" dirty="0" smtClean="0"/>
              <a:t>Ngizim</a:t>
            </a:r>
            <a:r>
              <a:rPr lang="en-US" sz="2000" dirty="0" smtClean="0"/>
              <a:t>, </a:t>
            </a:r>
            <a:r>
              <a:rPr lang="en-US" sz="2000" dirty="0" smtClean="0"/>
              <a:t>Magar</a:t>
            </a:r>
            <a:r>
              <a:rPr lang="en-US" sz="2000" dirty="0" smtClean="0"/>
              <a:t>, </a:t>
            </a:r>
            <a:r>
              <a:rPr lang="en-US" sz="2000" dirty="0" smtClean="0"/>
              <a:t>Buduma</a:t>
            </a:r>
            <a:r>
              <a:rPr lang="en-US" sz="2000" dirty="0" smtClean="0"/>
              <a:t>, </a:t>
            </a:r>
            <a:r>
              <a:rPr lang="en-US" sz="2000" dirty="0" smtClean="0"/>
              <a:t>Koleko</a:t>
            </a:r>
            <a:r>
              <a:rPr lang="en-US" sz="2000" dirty="0" smtClean="0"/>
              <a:t>, and </a:t>
            </a:r>
            <a:r>
              <a:rPr lang="en-US" sz="2000" dirty="0" smtClean="0"/>
              <a:t>others. But </a:t>
            </a:r>
            <a:r>
              <a:rPr lang="en-US" sz="2000" dirty="0" smtClean="0"/>
              <a:t>the </a:t>
            </a:r>
            <a:r>
              <a:rPr lang="en-US" sz="2000" dirty="0" smtClean="0"/>
              <a:t>Hausa </a:t>
            </a:r>
            <a:r>
              <a:rPr lang="en-US" sz="2000" dirty="0" smtClean="0"/>
              <a:t>constituted the mist dominant group.</a:t>
            </a:r>
            <a:endParaRPr lang="en-US" sz="2000" dirty="0"/>
          </a:p>
        </p:txBody>
      </p:sp>
      <p:sp>
        <p:nvSpPr>
          <p:cNvPr id="3" name="Title 2"/>
          <p:cNvSpPr>
            <a:spLocks noGrp="1"/>
          </p:cNvSpPr>
          <p:nvPr>
            <p:ph type="title"/>
          </p:nvPr>
        </p:nvSpPr>
        <p:spPr/>
        <p:txBody>
          <a:bodyPr/>
          <a:lstStyle/>
          <a:p>
            <a:r>
              <a:rPr lang="en-US" dirty="0" smtClean="0"/>
              <a:t>The </a:t>
            </a:r>
            <a:r>
              <a:rPr lang="en-US" dirty="0" smtClean="0"/>
              <a:t>Fulani </a:t>
            </a:r>
            <a:r>
              <a:rPr lang="en-US" dirty="0" smtClean="0"/>
              <a:t>and </a:t>
            </a:r>
            <a:r>
              <a:rPr lang="en-US" dirty="0" smtClean="0"/>
              <a:t>shuwa</a:t>
            </a:r>
            <a:r>
              <a:rPr lang="en-US" dirty="0" smtClean="0"/>
              <a:t> </a:t>
            </a:r>
            <a:r>
              <a:rPr lang="en-US" dirty="0" smtClean="0"/>
              <a:t>Arab</a:t>
            </a:r>
            <a:endParaRPr lang="en-US" dirty="0"/>
          </a:p>
        </p:txBody>
      </p:sp>
    </p:spTree>
    <p:extLst>
      <p:ext uri="{BB962C8B-B14F-4D97-AF65-F5344CB8AC3E}">
        <p14:creationId xmlns:p14="http://schemas.microsoft.com/office/powerpoint/2010/main" val="2529283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v"/>
            </a:pPr>
            <a:r>
              <a:rPr lang="en-US" sz="2600" dirty="0" smtClean="0"/>
              <a:t> It contributed largely to the introduction of Western education Nigeria.</a:t>
            </a:r>
          </a:p>
          <a:p>
            <a:pPr>
              <a:buFont typeface="Wingdings" pitchFamily="2" charset="2"/>
              <a:buChar char="v"/>
            </a:pPr>
            <a:r>
              <a:rPr lang="en-US" sz="2600" dirty="0" smtClean="0"/>
              <a:t> It also introduced modern medicine.</a:t>
            </a:r>
          </a:p>
          <a:p>
            <a:pPr>
              <a:buFont typeface="Wingdings" pitchFamily="2" charset="2"/>
              <a:buChar char="v"/>
            </a:pPr>
            <a:r>
              <a:rPr lang="en-US" sz="2600" dirty="0" smtClean="0"/>
              <a:t> It also played major role.</a:t>
            </a:r>
          </a:p>
          <a:p>
            <a:pPr>
              <a:buFont typeface="Wingdings" pitchFamily="2" charset="2"/>
              <a:buChar char="v"/>
            </a:pPr>
            <a:r>
              <a:rPr lang="en-US" sz="2600" dirty="0" smtClean="0"/>
              <a:t> It also preserved the local vernaculars. </a:t>
            </a:r>
          </a:p>
          <a:p>
            <a:pPr>
              <a:buFont typeface="Wingdings" pitchFamily="2" charset="2"/>
              <a:buChar char="v"/>
            </a:pPr>
            <a:r>
              <a:rPr lang="en-US" sz="2600" dirty="0" smtClean="0"/>
              <a:t> It largely brought an end act of injustice.</a:t>
            </a:r>
          </a:p>
          <a:p>
            <a:pPr>
              <a:buFont typeface="Wingdings" pitchFamily="2" charset="2"/>
              <a:buChar char="v"/>
            </a:pPr>
            <a:r>
              <a:rPr lang="en-US" sz="2600" dirty="0" smtClean="0"/>
              <a:t> They also contributed in the area of peace.</a:t>
            </a:r>
            <a:endParaRPr lang="en-US" sz="2600" dirty="0"/>
          </a:p>
        </p:txBody>
      </p:sp>
      <p:sp>
        <p:nvSpPr>
          <p:cNvPr id="2" name="Title 1"/>
          <p:cNvSpPr>
            <a:spLocks noGrp="1"/>
          </p:cNvSpPr>
          <p:nvPr>
            <p:ph type="title"/>
          </p:nvPr>
        </p:nvSpPr>
        <p:spPr/>
        <p:txBody>
          <a:bodyPr>
            <a:normAutofit/>
          </a:bodyPr>
          <a:lstStyle/>
          <a:p>
            <a:r>
              <a:rPr lang="en-US" sz="4000" u="sng" dirty="0" smtClean="0">
                <a:latin typeface="Andalus" pitchFamily="18" charset="-78"/>
                <a:cs typeface="Andalus" pitchFamily="18" charset="-78"/>
              </a:rPr>
              <a:t>POSITIVE IMPACT OF CHRISTIANITY</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v"/>
            </a:pPr>
            <a:r>
              <a:rPr lang="en-US" sz="2600" dirty="0" smtClean="0">
                <a:latin typeface="Andalus" pitchFamily="18" charset="-78"/>
                <a:cs typeface="Andalus" pitchFamily="18" charset="-78"/>
              </a:rPr>
              <a:t> It aided the rise of colonialism on the African continent.</a:t>
            </a:r>
          </a:p>
          <a:p>
            <a:pPr>
              <a:buFont typeface="Wingdings" pitchFamily="2" charset="2"/>
              <a:buChar char="v"/>
            </a:pPr>
            <a:r>
              <a:rPr lang="en-US" sz="2600" dirty="0" smtClean="0">
                <a:latin typeface="Andalus" pitchFamily="18" charset="-78"/>
                <a:cs typeface="Andalus" pitchFamily="18" charset="-78"/>
              </a:rPr>
              <a:t>  It also introduces personal relation of the believer to God, introduced by Christianity.</a:t>
            </a:r>
          </a:p>
          <a:p>
            <a:pPr>
              <a:buFont typeface="Wingdings" pitchFamily="2" charset="2"/>
              <a:buChar char="v"/>
            </a:pPr>
            <a:r>
              <a:rPr lang="en-US" sz="2600" dirty="0" smtClean="0">
                <a:latin typeface="Andalus" pitchFamily="18" charset="-78"/>
                <a:cs typeface="Andalus" pitchFamily="18" charset="-78"/>
              </a:rPr>
              <a:t> Also brought about the issue of religious intolerance to African traditional.</a:t>
            </a:r>
          </a:p>
          <a:p>
            <a:pPr>
              <a:buFont typeface="Wingdings" pitchFamily="2" charset="2"/>
              <a:buChar char="v"/>
            </a:pPr>
            <a:r>
              <a:rPr lang="en-US" sz="2600" dirty="0" smtClean="0">
                <a:latin typeface="Andalus" pitchFamily="18" charset="-78"/>
                <a:cs typeface="Andalus" pitchFamily="18" charset="-78"/>
              </a:rPr>
              <a:t> It also contributed to the destruction of the belief in and the fear of the wrath of the God.</a:t>
            </a:r>
          </a:p>
          <a:p>
            <a:pPr>
              <a:buNone/>
            </a:pPr>
            <a:endParaRPr lang="en-US" sz="2600" dirty="0" smtClean="0">
              <a:latin typeface="Andalus" pitchFamily="18" charset="-78"/>
              <a:cs typeface="Andalus" pitchFamily="18" charset="-78"/>
            </a:endParaRPr>
          </a:p>
        </p:txBody>
      </p:sp>
      <p:sp>
        <p:nvSpPr>
          <p:cNvPr id="2" name="Title 1"/>
          <p:cNvSpPr>
            <a:spLocks noGrp="1"/>
          </p:cNvSpPr>
          <p:nvPr>
            <p:ph type="title"/>
          </p:nvPr>
        </p:nvSpPr>
        <p:spPr/>
        <p:txBody>
          <a:bodyPr>
            <a:normAutofit/>
          </a:bodyPr>
          <a:lstStyle/>
          <a:p>
            <a:r>
              <a:rPr lang="en-US" sz="4000" u="sng" dirty="0" smtClean="0">
                <a:latin typeface="Andalus" pitchFamily="18" charset="-78"/>
                <a:cs typeface="Andalus" pitchFamily="18" charset="-78"/>
              </a:rPr>
              <a:t>NEGATIVE IMPACT OF CHRISTIANITY</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a:bodyPr>
          <a:lstStyle/>
          <a:p>
            <a:pPr>
              <a:buNone/>
            </a:pPr>
            <a:r>
              <a:rPr lang="en-US" sz="2600" dirty="0" smtClean="0">
                <a:latin typeface="Andalus" pitchFamily="18" charset="-78"/>
                <a:cs typeface="Andalus" pitchFamily="18" charset="-78"/>
              </a:rPr>
              <a:t>		Islam as a religion became prominent during the time of the Prophet Muhammad, </a:t>
            </a:r>
            <a:r>
              <a:rPr lang="en-US" sz="2600" i="1" dirty="0" smtClean="0">
                <a:latin typeface="Andalus" pitchFamily="18" charset="-78"/>
                <a:cs typeface="Andalus" pitchFamily="18" charset="-78"/>
              </a:rPr>
              <a:t>sallallahu alaihi wasallam, </a:t>
            </a:r>
            <a:r>
              <a:rPr lang="en-US" sz="2600" dirty="0" smtClean="0">
                <a:latin typeface="Andalus" pitchFamily="18" charset="-78"/>
                <a:cs typeface="Andalus" pitchFamily="18" charset="-78"/>
              </a:rPr>
              <a:t>in 662 A.D. in the Yarithrib, Saudi Arabia where he successfully developed the </a:t>
            </a:r>
            <a:r>
              <a:rPr lang="en-US" sz="2600" i="1" dirty="0" smtClean="0">
                <a:latin typeface="Andalus" pitchFamily="18" charset="-78"/>
                <a:cs typeface="Andalus" pitchFamily="18" charset="-78"/>
              </a:rPr>
              <a:t>umma</a:t>
            </a:r>
            <a:r>
              <a:rPr lang="en-US" sz="2600" dirty="0" smtClean="0">
                <a:latin typeface="Andalus" pitchFamily="18" charset="-78"/>
                <a:cs typeface="Andalus" pitchFamily="18" charset="-78"/>
              </a:rPr>
              <a:t>, the community of believers, to replace the existing clan loyalty that enveloped the area. </a:t>
            </a:r>
          </a:p>
          <a:p>
            <a:pPr>
              <a:buNone/>
            </a:pPr>
            <a:r>
              <a:rPr lang="en-US" sz="2600" dirty="0" smtClean="0">
                <a:latin typeface="Andalus" pitchFamily="18" charset="-78"/>
                <a:cs typeface="Andalus" pitchFamily="18" charset="-78"/>
              </a:rPr>
              <a:t>		The first attempt to introduce the religion of Islam into Nigeria was made in Hausa land in the twelve century A.D. by some Muslim scholars from Bornu. </a:t>
            </a:r>
            <a:endParaRPr lang="en-US" sz="2600"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v"/>
            </a:pPr>
            <a:r>
              <a:rPr lang="en-US" sz="2600" dirty="0" smtClean="0">
                <a:latin typeface="Andalus" pitchFamily="18" charset="-78"/>
                <a:cs typeface="Andalus" pitchFamily="18" charset="-78"/>
              </a:rPr>
              <a:t> Helped in uniting Hausa States under the Sharia law.</a:t>
            </a:r>
          </a:p>
          <a:p>
            <a:pPr>
              <a:buFont typeface="Wingdings" pitchFamily="2" charset="2"/>
              <a:buChar char="v"/>
            </a:pPr>
            <a:r>
              <a:rPr lang="en-US" sz="2600" dirty="0" smtClean="0">
                <a:latin typeface="Andalus" pitchFamily="18" charset="-78"/>
                <a:cs typeface="Andalus" pitchFamily="18" charset="-78"/>
              </a:rPr>
              <a:t> Also helped in the formation of trade links between Nigeria and North Africa.</a:t>
            </a:r>
          </a:p>
          <a:p>
            <a:pPr>
              <a:buFont typeface="Wingdings" pitchFamily="2" charset="2"/>
              <a:buChar char="v"/>
            </a:pPr>
            <a:r>
              <a:rPr lang="en-US" sz="2600" dirty="0" smtClean="0">
                <a:latin typeface="Andalus" pitchFamily="18" charset="-78"/>
                <a:cs typeface="Andalus" pitchFamily="18" charset="-78"/>
              </a:rPr>
              <a:t> Also influenced the documentation of Nigerian history.</a:t>
            </a:r>
          </a:p>
          <a:p>
            <a:pPr>
              <a:buFont typeface="Wingdings" pitchFamily="2" charset="2"/>
              <a:buChar char="v"/>
            </a:pPr>
            <a:r>
              <a:rPr lang="en-US" sz="2600" dirty="0" smtClean="0">
                <a:latin typeface="Andalus" pitchFamily="18" charset="-78"/>
                <a:cs typeface="Andalus" pitchFamily="18" charset="-78"/>
              </a:rPr>
              <a:t> It played a major role in the strengthening of the economic, diplomatic and cultural ties between Nigeria and Western Sudan, Central Sahara, North Africa, the Middle East and to some extent, Europe</a:t>
            </a:r>
            <a:endParaRPr lang="en-US" sz="2600" dirty="0">
              <a:latin typeface="Andalus" pitchFamily="18" charset="-78"/>
              <a:cs typeface="Andalus" pitchFamily="18" charset="-78"/>
            </a:endParaRPr>
          </a:p>
        </p:txBody>
      </p:sp>
      <p:sp>
        <p:nvSpPr>
          <p:cNvPr id="2" name="Title 1"/>
          <p:cNvSpPr>
            <a:spLocks noGrp="1"/>
          </p:cNvSpPr>
          <p:nvPr>
            <p:ph type="title"/>
          </p:nvPr>
        </p:nvSpPr>
        <p:spPr/>
        <p:txBody>
          <a:bodyPr>
            <a:normAutofit/>
          </a:bodyPr>
          <a:lstStyle/>
          <a:p>
            <a:r>
              <a:rPr lang="en-US" sz="4000" u="sng" dirty="0" smtClean="0">
                <a:latin typeface="Andalus" pitchFamily="18" charset="-78"/>
                <a:cs typeface="Andalus" pitchFamily="18" charset="-78"/>
              </a:rPr>
              <a:t>POSITIVE IMPACT OF ISLAM</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v"/>
            </a:pPr>
            <a:r>
              <a:rPr lang="en-US" dirty="0" smtClean="0"/>
              <a:t> The link with North Africa brought about by Islam led to the expansion of the slave trade.</a:t>
            </a:r>
          </a:p>
          <a:p>
            <a:pPr>
              <a:buNone/>
            </a:pPr>
            <a:endParaRPr lang="en-US" dirty="0"/>
          </a:p>
        </p:txBody>
      </p:sp>
      <p:sp>
        <p:nvSpPr>
          <p:cNvPr id="2" name="Title 1"/>
          <p:cNvSpPr>
            <a:spLocks noGrp="1"/>
          </p:cNvSpPr>
          <p:nvPr>
            <p:ph type="title"/>
          </p:nvPr>
        </p:nvSpPr>
        <p:spPr/>
        <p:txBody>
          <a:bodyPr>
            <a:normAutofit/>
          </a:bodyPr>
          <a:lstStyle/>
          <a:p>
            <a:r>
              <a:rPr lang="en-US" sz="4000" u="sng" dirty="0" smtClean="0">
                <a:latin typeface="Andalus" pitchFamily="18" charset="-78"/>
                <a:cs typeface="Andalus" pitchFamily="18" charset="-78"/>
              </a:rPr>
              <a:t>NEGATIVE IMPACT OF ISLAM</a:t>
            </a:r>
            <a:endParaRPr lang="en-US" sz="4000"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6172200"/>
          </a:xfrm>
        </p:spPr>
        <p:txBody>
          <a:bodyPr>
            <a:normAutofit/>
          </a:bodyPr>
          <a:lstStyle/>
          <a:p>
            <a:pPr>
              <a:buNone/>
            </a:pPr>
            <a:r>
              <a:rPr lang="en-US" sz="2600" dirty="0" smtClean="0"/>
              <a:t>		</a:t>
            </a:r>
            <a:r>
              <a:rPr lang="en-US" sz="3200" dirty="0" smtClean="0">
                <a:solidFill>
                  <a:schemeClr val="tx2">
                    <a:lumMod val="10000"/>
                  </a:schemeClr>
                </a:solidFill>
                <a:latin typeface="Adobe Arabic" pitchFamily="18" charset="-78"/>
                <a:cs typeface="Adobe Arabic" pitchFamily="18" charset="-78"/>
              </a:rPr>
              <a:t>Subsidiary to agriculture, trade was an important aspect of Igbo economic activities. There were 2 facets of trade which were the up-country trade and the long-distance trade. The economic life in pre colonial life among the Yoruba people rested on three legs-agriculture, trade and manufacture. Agriculture was the primary occupation producing yams, different kinds of beans, vegetables fruits and palm produce etc. </a:t>
            </a:r>
          </a:p>
          <a:p>
            <a:pPr>
              <a:buNone/>
            </a:pPr>
            <a:r>
              <a:rPr lang="en-US" sz="3200" dirty="0" smtClean="0">
                <a:solidFill>
                  <a:schemeClr val="tx2">
                    <a:lumMod val="10000"/>
                  </a:schemeClr>
                </a:solidFill>
                <a:latin typeface="Adobe Arabic" pitchFamily="18" charset="-78"/>
                <a:cs typeface="Adobe Arabic" pitchFamily="18" charset="-78"/>
              </a:rPr>
              <a:t>		Lastly, in the days of poor or rather non-existence technological development, the Nigerian people were not living in isolation of one another; rather they learnt from one another's technology and there was a platform of unity</a:t>
            </a:r>
            <a:endParaRPr lang="en-US" sz="3200" dirty="0">
              <a:solidFill>
                <a:schemeClr val="tx2">
                  <a:lumMod val="10000"/>
                </a:schemeClr>
              </a:solidFill>
              <a:latin typeface="Adobe Arabic" pitchFamily="18" charset="-78"/>
              <a:cs typeface="Adobe Arabic"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133600"/>
            <a:ext cx="8534400" cy="4495800"/>
          </a:xfrm>
        </p:spPr>
        <p:txBody>
          <a:bodyPr>
            <a:noAutofit/>
          </a:bodyPr>
          <a:lstStyle/>
          <a:p>
            <a:pPr>
              <a:buNone/>
            </a:pPr>
            <a:r>
              <a:rPr lang="en-US" sz="2600" dirty="0" smtClean="0"/>
              <a:t>		</a:t>
            </a:r>
            <a:r>
              <a:rPr lang="en-US" sz="2600" dirty="0" smtClean="0">
                <a:latin typeface="Andalus" pitchFamily="18" charset="-78"/>
                <a:cs typeface="Andalus" pitchFamily="18" charset="-78"/>
              </a:rPr>
              <a:t>Culture is a complex phenomenon which can be viewed from various perspectives because of its considerable multi-dimensional nature. Culture is a sum total of peoples way of life or the way of a people which includes knowledge, belief, art, morals, customs and other capabilities acquired by man as a member of society at a given time in order to meet the challenges of living in their environment. Culture gives order to all aspects of life. Culture plays a key role in shaping the political, economic, social, philosophical etc. mode of the people as a group. </a:t>
            </a:r>
            <a:r>
              <a:rPr lang="en-US" sz="2800" dirty="0" smtClean="0">
                <a:latin typeface="Andalus" pitchFamily="18" charset="-78"/>
                <a:cs typeface="Andalus" pitchFamily="18" charset="-78"/>
              </a:rPr>
              <a:t>Culture can also be viewed from a disciplinary aspect</a:t>
            </a:r>
            <a:endParaRPr lang="en-US" sz="2600" dirty="0"/>
          </a:p>
        </p:txBody>
      </p:sp>
      <p:sp>
        <p:nvSpPr>
          <p:cNvPr id="2" name="Title 1"/>
          <p:cNvSpPr>
            <a:spLocks noGrp="1"/>
          </p:cNvSpPr>
          <p:nvPr>
            <p:ph type="title"/>
          </p:nvPr>
        </p:nvSpPr>
        <p:spPr>
          <a:xfrm>
            <a:off x="457200" y="274638"/>
            <a:ext cx="8229600" cy="1782762"/>
          </a:xfrm>
        </p:spPr>
        <p:txBody>
          <a:bodyPr>
            <a:noAutofit/>
          </a:bodyPr>
          <a:lstStyle/>
          <a:p>
            <a:r>
              <a:rPr lang="en-US" sz="4000" b="1" u="sng" dirty="0" smtClean="0">
                <a:latin typeface="Andalus" pitchFamily="18" charset="-78"/>
                <a:cs typeface="Andalus" pitchFamily="18" charset="-78"/>
              </a:rPr>
              <a:t>CHAPTER 2</a:t>
            </a:r>
            <a:br>
              <a:rPr lang="en-US" sz="4000" b="1" u="sng" dirty="0" smtClean="0">
                <a:latin typeface="Andalus" pitchFamily="18" charset="-78"/>
                <a:cs typeface="Andalus" pitchFamily="18" charset="-78"/>
              </a:rPr>
            </a:br>
            <a:r>
              <a:rPr lang="en-US" sz="4000" b="1" u="sng" dirty="0" smtClean="0">
                <a:latin typeface="Andalus" pitchFamily="18" charset="-78"/>
                <a:cs typeface="Andalus" pitchFamily="18" charset="-78"/>
              </a:rPr>
              <a:t>CONCEPT OF CULTURE AND EARLY CULTURAL CULTURES IN NIGERIA</a:t>
            </a:r>
            <a:endParaRPr lang="en-US" sz="4000" b="1" u="sng" dirty="0">
              <a:latin typeface="Andalus" pitchFamily="18" charset="-78"/>
              <a:cs typeface="Andalus" pitchFamily="18" charset="-7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324600"/>
          </a:xfrm>
        </p:spPr>
        <p:txBody>
          <a:bodyPr>
            <a:normAutofit/>
          </a:bodyPr>
          <a:lstStyle/>
          <a:p>
            <a:pPr>
              <a:buNone/>
            </a:pPr>
            <a:r>
              <a:rPr lang="en-US" sz="2600" dirty="0" smtClean="0"/>
              <a:t>		</a:t>
            </a:r>
            <a:r>
              <a:rPr lang="en-US" sz="2600" dirty="0" smtClean="0">
                <a:latin typeface="Andalus" pitchFamily="18" charset="-78"/>
                <a:cs typeface="Andalus" pitchFamily="18" charset="-78"/>
              </a:rPr>
              <a:t> Its passed from generation to generation from people of different backgrounds. History of a society is the only means to possibly understand their culture. Culture can be considered mental and manual (i.e. mans creative abilities expressed in his capability to transform his environment).</a:t>
            </a:r>
          </a:p>
          <a:p>
            <a:pPr>
              <a:buNone/>
            </a:pPr>
            <a:r>
              <a:rPr lang="en-US" sz="2600" dirty="0" smtClean="0">
                <a:latin typeface="Andalus" pitchFamily="18" charset="-78"/>
                <a:cs typeface="Andalus" pitchFamily="18" charset="-78"/>
              </a:rPr>
              <a:t>		Culture can be classified into 2; the material or tangible or movable aspect which includes products of technology and physical objects e.g. canoes, lorries. The second category is the non-material or intangible or immovable aspect e.g. villages, hamlets etc. They can also be considered the value system of a society.</a:t>
            </a:r>
            <a:endParaRPr lang="en-US" sz="26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04" y="0"/>
            <a:ext cx="9127435" cy="6858000"/>
          </a:xfrm>
          <a:prstGeom prst="rect">
            <a:avLst/>
          </a:prstGeom>
          <a:ln>
            <a:noFill/>
          </a:ln>
          <a:effectLst>
            <a:softEdge rad="112500"/>
          </a:effectLst>
        </p:spPr>
      </p:pic>
      <p:sp>
        <p:nvSpPr>
          <p:cNvPr id="4" name="Rectangle 3"/>
          <p:cNvSpPr/>
          <p:nvPr/>
        </p:nvSpPr>
        <p:spPr>
          <a:xfrm>
            <a:off x="228600" y="990600"/>
            <a:ext cx="8686800" cy="4154984"/>
          </a:xfrm>
          <a:prstGeom prst="rect">
            <a:avLst/>
          </a:prstGeom>
        </p:spPr>
        <p:txBody>
          <a:bodyPr wrap="square">
            <a:spAutoFit/>
          </a:bodyPr>
          <a:lstStyle/>
          <a:p>
            <a:pPr>
              <a:buNone/>
            </a:pPr>
            <a:r>
              <a:rPr lang="en-US" sz="2400" b="1" dirty="0" smtClean="0">
                <a:solidFill>
                  <a:srgbClr val="FFC000"/>
                </a:solidFill>
                <a:latin typeface="Andalus" pitchFamily="18" charset="-78"/>
                <a:cs typeface="Andalus" pitchFamily="18" charset="-78"/>
              </a:rPr>
              <a:t> </a:t>
            </a:r>
            <a:r>
              <a:rPr lang="en-US" sz="2400" b="1" dirty="0">
                <a:solidFill>
                  <a:srgbClr val="FFC000"/>
                </a:solidFill>
                <a:latin typeface="Andalus" pitchFamily="18" charset="-78"/>
                <a:cs typeface="Andalus" pitchFamily="18" charset="-78"/>
              </a:rPr>
              <a:t>Its passed from generation to generation from people of different backgrounds. History of a society is the only means to possibly understand their culture. Culture can be considered mental and manual (i.e. mans creative abilities expressed in his capability to transform his environment).</a:t>
            </a:r>
          </a:p>
          <a:p>
            <a:pPr>
              <a:buNone/>
            </a:pPr>
            <a:r>
              <a:rPr lang="en-US" sz="2400" b="1" dirty="0">
                <a:solidFill>
                  <a:srgbClr val="FFC000"/>
                </a:solidFill>
                <a:latin typeface="Andalus" pitchFamily="18" charset="-78"/>
                <a:cs typeface="Andalus" pitchFamily="18" charset="-78"/>
              </a:rPr>
              <a:t>		Culture can be classified into 2; the material or tangible or movable aspect which includes products of technology and physical objects e.g. canoes, lorries. The second category is the non-material or intangible or immovable aspect e.g. villages, hamlets etc. They can also be considered the value system of a society</a:t>
            </a:r>
            <a:r>
              <a:rPr lang="en-US" dirty="0">
                <a:latin typeface="Andalus" pitchFamily="18" charset="-78"/>
                <a:cs typeface="Andalus" pitchFamily="18" charset="-78"/>
              </a:rPr>
              <a:t>.</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1174</TotalTime>
  <Words>5347</Words>
  <Application>Microsoft Office PowerPoint</Application>
  <PresentationFormat>On-screen Show (4:3)</PresentationFormat>
  <Paragraphs>240</Paragraphs>
  <Slides>64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6" baseType="lpstr">
      <vt:lpstr>Paper</vt:lpstr>
      <vt:lpstr>Packager Shell Object</vt:lpstr>
      <vt:lpstr>Summarization of Nigerian people and culture</vt:lpstr>
      <vt:lpstr>CHAPTER 1 THE PEOPLE OF NIGERIA</vt:lpstr>
      <vt:lpstr>PowerPoint Presentation</vt:lpstr>
      <vt:lpstr>PowerPoint Presentation</vt:lpstr>
      <vt:lpstr>People of cross river valley and the eastern Niger delta</vt:lpstr>
      <vt:lpstr>The Fulani and shuwa Arab</vt:lpstr>
      <vt:lpstr>PowerPoint Presentation</vt:lpstr>
      <vt:lpstr>CHAPTER 2 CONCEPT OF CULTURE AND EARLY CULTURAL CULTURES IN NIGERIA</vt:lpstr>
      <vt:lpstr>PowerPoint Presentation</vt:lpstr>
      <vt:lpstr>CHARACTERISTICS OF CULTURE</vt:lpstr>
      <vt:lpstr>ROLES OF CULTURE IN THE SOCIETY</vt:lpstr>
      <vt:lpstr>PowerPoint Presentation</vt:lpstr>
      <vt:lpstr>Some aspects of Nigeria Culture</vt:lpstr>
      <vt:lpstr>Early cultural centres in Nigeria</vt:lpstr>
      <vt:lpstr>Nok Culture</vt:lpstr>
      <vt:lpstr>Igbo Ukwu</vt:lpstr>
      <vt:lpstr>Problems of preserving Nigerian Arts</vt:lpstr>
      <vt:lpstr>CHAPTER 3 SOCIO-POLITICAL INSTITUTIONS IN TRADITIONAL NIGERIAN SOCIETIES</vt:lpstr>
      <vt:lpstr>PowerPoint Presentation</vt:lpstr>
      <vt:lpstr>The system of the Village republic</vt:lpstr>
      <vt:lpstr>The jihadists of 1804 and the non Fulani Groups</vt:lpstr>
      <vt:lpstr>Executive Machinery</vt:lpstr>
      <vt:lpstr>CHAPTER 4 INTER GROUP RELATIONS IN NIGERIA</vt:lpstr>
      <vt:lpstr>FACTORS OF INTERGROUP RELATIONS</vt:lpstr>
      <vt:lpstr>PowerPoint Presentation</vt:lpstr>
      <vt:lpstr>Marriage</vt:lpstr>
      <vt:lpstr>Diplomacy</vt:lpstr>
      <vt:lpstr>Religion</vt:lpstr>
      <vt:lpstr>War </vt:lpstr>
      <vt:lpstr>CHAPTER 5 THE ATLANTIC SLAVE TRADE</vt:lpstr>
      <vt:lpstr>The scope of Atlantic slave trade in Nigeria</vt:lpstr>
      <vt:lpstr>PowerPoint Presentation</vt:lpstr>
      <vt:lpstr>.</vt:lpstr>
      <vt:lpstr>ADVANTAGES</vt:lpstr>
      <vt:lpstr>DISADVANTAGES</vt:lpstr>
      <vt:lpstr>PowerPoint Presentation</vt:lpstr>
      <vt:lpstr>CHAPTER 6 COLONIALISM AND ITS IMPACT</vt:lpstr>
      <vt:lpstr>PowerPoint Presentation</vt:lpstr>
      <vt:lpstr>Resistant Movement</vt:lpstr>
      <vt:lpstr>Reasons for the failure of Resistant movements</vt:lpstr>
      <vt:lpstr>The structure of British Colonial Administration</vt:lpstr>
      <vt:lpstr>PowerPoint Presentation</vt:lpstr>
      <vt:lpstr>POSITIVE IMPACT OF COLONIALISM</vt:lpstr>
      <vt:lpstr>NEGATIVE IMPACT OF COLONIALISM</vt:lpstr>
      <vt:lpstr>CHAPTER 7 NATIONALISM AND INDEPENDENCE MOVEMENT IN NIGERIA</vt:lpstr>
      <vt:lpstr>FACTORS THAT INFLUENCED NATIONALIST AGITATION</vt:lpstr>
      <vt:lpstr>.</vt:lpstr>
      <vt:lpstr>Elite as Watchdog</vt:lpstr>
      <vt:lpstr>The press </vt:lpstr>
      <vt:lpstr>Pan Africanism and African Nationalism</vt:lpstr>
      <vt:lpstr>West African Students Union</vt:lpstr>
      <vt:lpstr>The Nigerian Youth Movement</vt:lpstr>
      <vt:lpstr>The Action Group</vt:lpstr>
      <vt:lpstr>CHAPTER 8 PROBLEMS OF  NATIONAL-BUILDING IN NIGERIA</vt:lpstr>
      <vt:lpstr>PowerPoint Presentation</vt:lpstr>
      <vt:lpstr>CHAPTER 9 THE MILITARY AND ITS IMPACT ON GOVERNANCE IN NIGERIA</vt:lpstr>
      <vt:lpstr>PowerPoint Presentation</vt:lpstr>
      <vt:lpstr>.</vt:lpstr>
      <vt:lpstr>CHAPTER 10 INFLUENCE OF FOREIGN RELIGION ON NIGERIAN CULTURE</vt:lpstr>
      <vt:lpstr>POSITIVE IMPACT OF CHRISTIANITY</vt:lpstr>
      <vt:lpstr>NEGATIVE IMPACT OF CHRISTIANITY</vt:lpstr>
      <vt:lpstr>PowerPoint Presentation</vt:lpstr>
      <vt:lpstr>POSITIVE IMPACT OF ISLAM</vt:lpstr>
      <vt:lpstr>NEGATIVE IMPACT OF ISLAM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PEOPLE OF NIGERIA</dc:title>
  <dc:creator>MARIAM BELLO</dc:creator>
  <cp:lastModifiedBy>HP</cp:lastModifiedBy>
  <cp:revision>146</cp:revision>
  <dcterms:created xsi:type="dcterms:W3CDTF">2016-12-04T19:20:06Z</dcterms:created>
  <dcterms:modified xsi:type="dcterms:W3CDTF">2017-02-05T19:20:51Z</dcterms:modified>
</cp:coreProperties>
</file>